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2" r:id="rId17"/>
    <p:sldId id="274" r:id="rId18"/>
    <p:sldId id="275" r:id="rId19"/>
    <p:sldId id="277" r:id="rId20"/>
    <p:sldId id="278" r:id="rId21"/>
    <p:sldId id="279" r:id="rId22"/>
    <p:sldId id="28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108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1B267-35B9-416E-86B3-AFC420DD57D9}" type="datetimeFigureOut">
              <a:rPr lang="zh-TW" altLang="en-US" smtClean="0"/>
              <a:t>2024/12/25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670A-4430-4B90-A61F-F34832ADE8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7935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1B267-35B9-416E-86B3-AFC420DD57D9}" type="datetimeFigureOut">
              <a:rPr lang="zh-TW" altLang="en-US" smtClean="0"/>
              <a:t>2024/12/25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670A-4430-4B90-A61F-F34832ADE8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539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1B267-35B9-416E-86B3-AFC420DD57D9}" type="datetimeFigureOut">
              <a:rPr lang="zh-TW" altLang="en-US" smtClean="0"/>
              <a:t>2024/12/25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670A-4430-4B90-A61F-F34832ADE8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5249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1B267-35B9-416E-86B3-AFC420DD57D9}" type="datetimeFigureOut">
              <a:rPr lang="zh-TW" altLang="en-US" smtClean="0"/>
              <a:t>2024/12/25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670A-4430-4B90-A61F-F34832ADE8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7344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1B267-35B9-416E-86B3-AFC420DD57D9}" type="datetimeFigureOut">
              <a:rPr lang="zh-TW" altLang="en-US" smtClean="0"/>
              <a:t>2024/12/25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670A-4430-4B90-A61F-F34832ADE8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8025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1B267-35B9-416E-86B3-AFC420DD57D9}" type="datetimeFigureOut">
              <a:rPr lang="zh-TW" altLang="en-US" smtClean="0"/>
              <a:t>2024/12/25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670A-4430-4B90-A61F-F34832ADE8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5374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1B267-35B9-416E-86B3-AFC420DD57D9}" type="datetimeFigureOut">
              <a:rPr lang="zh-TW" altLang="en-US" smtClean="0"/>
              <a:t>2024/12/25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670A-4430-4B90-A61F-F34832ADE8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1255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1B267-35B9-416E-86B3-AFC420DD57D9}" type="datetimeFigureOut">
              <a:rPr lang="zh-TW" altLang="en-US" smtClean="0"/>
              <a:t>2024/12/25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670A-4430-4B90-A61F-F34832ADE8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8457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1B267-35B9-416E-86B3-AFC420DD57D9}" type="datetimeFigureOut">
              <a:rPr lang="zh-TW" altLang="en-US" smtClean="0"/>
              <a:t>2024/12/25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670A-4430-4B90-A61F-F34832ADE8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2238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1B267-35B9-416E-86B3-AFC420DD57D9}" type="datetimeFigureOut">
              <a:rPr lang="zh-TW" altLang="en-US" smtClean="0"/>
              <a:t>2024/12/25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670A-4430-4B90-A61F-F34832ADE8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1811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1B267-35B9-416E-86B3-AFC420DD57D9}" type="datetimeFigureOut">
              <a:rPr lang="zh-TW" altLang="en-US" smtClean="0"/>
              <a:t>2024/12/25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670A-4430-4B90-A61F-F34832ADE8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9101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1B267-35B9-416E-86B3-AFC420DD57D9}" type="datetimeFigureOut">
              <a:rPr lang="zh-TW" altLang="en-US" smtClean="0"/>
              <a:t>2024/12/25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3670A-4430-4B90-A61F-F34832ADE8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9430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zh-tw/%E6%B5%B7%E6%88%98_(%E6%B8%B8%E6%88%8F)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ckyC3/MicroProcessor-Final-Project" TargetMode="External"/><Relationship Id="rId2" Type="http://schemas.openxmlformats.org/officeDocument/2006/relationships/hyperlink" Target="https://photos.app.goo.gl/DZGfLWWdFC1UmKbm9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A6B643-C0CB-C795-275C-541B9A96E0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2024 Final Project</a:t>
            </a:r>
            <a:br>
              <a:rPr lang="en-US" altLang="zh-TW" dirty="0"/>
            </a:br>
            <a:r>
              <a:rPr lang="zh-TW" altLang="en-US" dirty="0"/>
              <a:t>軍艦棋</a:t>
            </a:r>
            <a:r>
              <a:rPr lang="en-US" altLang="zh-TW" dirty="0"/>
              <a:t>(</a:t>
            </a:r>
            <a:r>
              <a:rPr lang="zh-TW" altLang="en-US" dirty="0"/>
              <a:t>海戰棋</a:t>
            </a:r>
            <a:r>
              <a:rPr lang="en-US" altLang="zh-TW" dirty="0"/>
              <a:t>)</a:t>
            </a:r>
            <a:r>
              <a:rPr lang="zh-TW" altLang="en-US" dirty="0"/>
              <a:t> 實作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190E4C-C4B8-A700-2D40-D76A8FD3C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04640" y="4181158"/>
            <a:ext cx="3251200" cy="1655762"/>
          </a:xfrm>
        </p:spPr>
        <p:txBody>
          <a:bodyPr/>
          <a:lstStyle/>
          <a:p>
            <a:pPr algn="l"/>
            <a:r>
              <a:rPr lang="zh-TW" altLang="en-US" dirty="0"/>
              <a:t>電機系 </a:t>
            </a:r>
            <a:r>
              <a:rPr lang="en-US" altLang="zh-TW" dirty="0"/>
              <a:t>27 </a:t>
            </a:r>
            <a:r>
              <a:rPr lang="zh-TW" altLang="en-US" dirty="0"/>
              <a:t>陳睿倬</a:t>
            </a:r>
            <a:endParaRPr lang="en-US" altLang="zh-TW" dirty="0"/>
          </a:p>
          <a:p>
            <a:pPr algn="l"/>
            <a:r>
              <a:rPr lang="en-US" altLang="zh-TW" dirty="0"/>
              <a:t>112061105</a:t>
            </a:r>
            <a:endParaRPr lang="zh-TW" altLang="en-US" dirty="0"/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17BD5E26-9249-571F-BE70-D11AC8653017}"/>
              </a:ext>
            </a:extLst>
          </p:cNvPr>
          <p:cNvSpPr/>
          <p:nvPr/>
        </p:nvSpPr>
        <p:spPr>
          <a:xfrm rot="10800000">
            <a:off x="7254240" y="-172720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BA46C795-3E02-F968-B2BC-852ACB653F7E}"/>
              </a:ext>
            </a:extLst>
          </p:cNvPr>
          <p:cNvSpPr/>
          <p:nvPr/>
        </p:nvSpPr>
        <p:spPr>
          <a:xfrm>
            <a:off x="-401320" y="2493647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7803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4D777-B289-2AE9-C903-82C6D46A7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未提供說明。">
            <a:extLst>
              <a:ext uri="{FF2B5EF4-FFF2-40B4-BE49-F238E27FC236}">
                <a16:creationId xmlns:a16="http://schemas.microsoft.com/office/drawing/2014/main" id="{5D020FC5-CB9E-2EFD-4F46-26D08517E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08" y="1202048"/>
            <a:ext cx="3065579" cy="408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161658E-C5F3-850E-6624-71B2E0ECFA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761" y="66159"/>
            <a:ext cx="6810139" cy="1017784"/>
          </a:xfrm>
        </p:spPr>
        <p:txBody>
          <a:bodyPr>
            <a:normAutofit/>
          </a:bodyPr>
          <a:lstStyle/>
          <a:p>
            <a:r>
              <a:rPr lang="zh-TW" altLang="en-US" dirty="0"/>
              <a:t>流程、設計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mode2</a:t>
            </a:r>
            <a:endParaRPr lang="zh-TW" altLang="en-US" dirty="0"/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B439180F-E8FD-2C68-F4E7-FD1333C2A8BA}"/>
              </a:ext>
            </a:extLst>
          </p:cNvPr>
          <p:cNvSpPr/>
          <p:nvPr/>
        </p:nvSpPr>
        <p:spPr>
          <a:xfrm rot="10800000">
            <a:off x="7194808" y="-312410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88282045-1B95-825E-C20F-2323BEE68683}"/>
              </a:ext>
            </a:extLst>
          </p:cNvPr>
          <p:cNvSpPr/>
          <p:nvPr/>
        </p:nvSpPr>
        <p:spPr>
          <a:xfrm rot="16200000">
            <a:off x="7418328" y="2366647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 descr="未提供說明。">
            <a:extLst>
              <a:ext uri="{FF2B5EF4-FFF2-40B4-BE49-F238E27FC236}">
                <a16:creationId xmlns:a16="http://schemas.microsoft.com/office/drawing/2014/main" id="{187563E5-0314-3EF3-C70A-F40B9D418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389282" y="599565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F814F9A-E0E3-CBC5-2362-D36292C5248E}"/>
              </a:ext>
            </a:extLst>
          </p:cNvPr>
          <p:cNvSpPr/>
          <p:nvPr/>
        </p:nvSpPr>
        <p:spPr>
          <a:xfrm>
            <a:off x="-2685393" y="1049961"/>
            <a:ext cx="8418786" cy="6796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B8BB561-3C5A-7443-D7FD-748C8340A5CD}"/>
              </a:ext>
            </a:extLst>
          </p:cNvPr>
          <p:cNvSpPr txBox="1"/>
          <p:nvPr/>
        </p:nvSpPr>
        <p:spPr>
          <a:xfrm>
            <a:off x="3378924" y="1221946"/>
            <a:ext cx="1590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玩家</a:t>
            </a:r>
            <a:r>
              <a:rPr lang="en-US" altLang="zh-TW" dirty="0"/>
              <a:t>2</a:t>
            </a:r>
            <a:r>
              <a:rPr lang="zh-TW" altLang="en-US" dirty="0"/>
              <a:t> 的回合</a:t>
            </a:r>
            <a:endParaRPr lang="en-US" altLang="zh-TW" dirty="0"/>
          </a:p>
          <a:p>
            <a:r>
              <a:rPr lang="zh-TW" altLang="en-US" dirty="0"/>
              <a:t>放置軍艦</a:t>
            </a: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B6945AD5-C0CC-360B-4D86-62CCA1FFE044}"/>
              </a:ext>
            </a:extLst>
          </p:cNvPr>
          <p:cNvSpPr/>
          <p:nvPr/>
        </p:nvSpPr>
        <p:spPr>
          <a:xfrm>
            <a:off x="33207" y="4029446"/>
            <a:ext cx="3162601" cy="24316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/>
              <a:t>顯示在設定哪一個軍艦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Setting 0: </a:t>
            </a:r>
            <a:r>
              <a:rPr lang="zh-TW" altLang="en-US" dirty="0"/>
              <a:t>設定</a:t>
            </a:r>
            <a:r>
              <a:rPr lang="en-US" altLang="zh-TW" dirty="0"/>
              <a:t>2*4</a:t>
            </a:r>
            <a:r>
              <a:rPr lang="zh-TW" altLang="en-US" dirty="0"/>
              <a:t>的軍艦</a:t>
            </a:r>
            <a:endParaRPr lang="en-US" altLang="zh-TW" dirty="0"/>
          </a:p>
          <a:p>
            <a:r>
              <a:rPr lang="en-US" altLang="zh-TW" dirty="0"/>
              <a:t>Setting 1: </a:t>
            </a:r>
            <a:r>
              <a:rPr lang="zh-TW" altLang="en-US" dirty="0"/>
              <a:t>設定</a:t>
            </a:r>
            <a:r>
              <a:rPr lang="en-US" altLang="zh-TW" dirty="0"/>
              <a:t>3*3</a:t>
            </a:r>
            <a:r>
              <a:rPr lang="zh-TW" altLang="en-US" dirty="0"/>
              <a:t>的軍艦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下面兩行顯示現在控制的軍艦其左上角的座標</a:t>
            </a:r>
          </a:p>
          <a:p>
            <a:pPr algn="ctr"/>
            <a:endParaRPr lang="en-US" altLang="zh-TW" dirty="0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5313CC6A-74AC-4D99-31FA-55F2EDF2CE05}"/>
              </a:ext>
            </a:extLst>
          </p:cNvPr>
          <p:cNvSpPr/>
          <p:nvPr/>
        </p:nvSpPr>
        <p:spPr>
          <a:xfrm>
            <a:off x="9746136" y="3092063"/>
            <a:ext cx="533518" cy="4687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上</a:t>
            </a:r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B4D5BC63-5AA0-D98A-4CB2-2683200F9C04}"/>
              </a:ext>
            </a:extLst>
          </p:cNvPr>
          <p:cNvSpPr/>
          <p:nvPr/>
        </p:nvSpPr>
        <p:spPr>
          <a:xfrm>
            <a:off x="9740468" y="3727575"/>
            <a:ext cx="533518" cy="4687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左</a:t>
            </a: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18EC614F-BE43-82E3-FB56-3F5A1F52CF47}"/>
              </a:ext>
            </a:extLst>
          </p:cNvPr>
          <p:cNvSpPr/>
          <p:nvPr/>
        </p:nvSpPr>
        <p:spPr>
          <a:xfrm>
            <a:off x="11208101" y="3727575"/>
            <a:ext cx="533518" cy="4687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右</a:t>
            </a: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295F462C-D899-EDF5-4AC8-C42A2E0CC6DB}"/>
              </a:ext>
            </a:extLst>
          </p:cNvPr>
          <p:cNvSpPr/>
          <p:nvPr/>
        </p:nvSpPr>
        <p:spPr>
          <a:xfrm>
            <a:off x="11178075" y="3070246"/>
            <a:ext cx="533518" cy="4687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下</a:t>
            </a: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F88E57F8-5CA2-5BAD-2D86-D3DA926F33C1}"/>
              </a:ext>
            </a:extLst>
          </p:cNvPr>
          <p:cNvSpPr/>
          <p:nvPr/>
        </p:nvSpPr>
        <p:spPr>
          <a:xfrm>
            <a:off x="8961032" y="837841"/>
            <a:ext cx="2401213" cy="11228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設定好一個軍艦後按</a:t>
            </a:r>
            <a:r>
              <a:rPr lang="en-US" altLang="zh-TW" dirty="0"/>
              <a:t>PB4</a:t>
            </a:r>
            <a:r>
              <a:rPr lang="zh-TW" altLang="en-US" dirty="0"/>
              <a:t>，接著會發一聲</a:t>
            </a:r>
            <a:r>
              <a:rPr lang="en-US" altLang="zh-TW" dirty="0"/>
              <a:t>Re</a:t>
            </a:r>
            <a:r>
              <a:rPr lang="zh-TW" altLang="en-US" dirty="0"/>
              <a:t>的音</a:t>
            </a:r>
          </a:p>
        </p:txBody>
      </p: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A4AD689A-B2B0-F6F7-0674-90099A4FE80A}"/>
              </a:ext>
            </a:extLst>
          </p:cNvPr>
          <p:cNvSpPr/>
          <p:nvPr/>
        </p:nvSpPr>
        <p:spPr>
          <a:xfrm>
            <a:off x="6343432" y="1401216"/>
            <a:ext cx="1173868" cy="41212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mode2</a:t>
            </a:r>
            <a:endParaRPr lang="zh-TW" altLang="en-US" dirty="0"/>
          </a:p>
        </p:txBody>
      </p:sp>
      <p:sp>
        <p:nvSpPr>
          <p:cNvPr id="4" name="箭號: 向右 3">
            <a:extLst>
              <a:ext uri="{FF2B5EF4-FFF2-40B4-BE49-F238E27FC236}">
                <a16:creationId xmlns:a16="http://schemas.microsoft.com/office/drawing/2014/main" id="{841E942A-7954-4A70-5F07-09D5BA6FCB63}"/>
              </a:ext>
            </a:extLst>
          </p:cNvPr>
          <p:cNvSpPr/>
          <p:nvPr/>
        </p:nvSpPr>
        <p:spPr>
          <a:xfrm rot="9886539">
            <a:off x="8175010" y="1720800"/>
            <a:ext cx="706577" cy="5183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32" name="Picture 8" descr="未提供說明。">
            <a:extLst>
              <a:ext uri="{FF2B5EF4-FFF2-40B4-BE49-F238E27FC236}">
                <a16:creationId xmlns:a16="http://schemas.microsoft.com/office/drawing/2014/main" id="{34AD8CC8-BAA4-1DBD-CFBA-5408A3F1C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453" y="2074510"/>
            <a:ext cx="3427195" cy="4569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5B5928D1-16AA-9A94-8579-09DF0E0AFE81}"/>
              </a:ext>
            </a:extLst>
          </p:cNvPr>
          <p:cNvSpPr/>
          <p:nvPr/>
        </p:nvSpPr>
        <p:spPr>
          <a:xfrm>
            <a:off x="4174355" y="2194009"/>
            <a:ext cx="1679942" cy="89805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座標格式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Column: 1-8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Row:0-7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2087F9E5-F9DC-A0AB-AE3C-4FB30B38B237}"/>
              </a:ext>
            </a:extLst>
          </p:cNvPr>
          <p:cNvSpPr/>
          <p:nvPr/>
        </p:nvSpPr>
        <p:spPr>
          <a:xfrm rot="4878817">
            <a:off x="4665427" y="3618132"/>
            <a:ext cx="1340211" cy="52451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Row:0-7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533F1A09-A490-05D0-5136-5746655B4DF2}"/>
              </a:ext>
            </a:extLst>
          </p:cNvPr>
          <p:cNvSpPr/>
          <p:nvPr/>
        </p:nvSpPr>
        <p:spPr>
          <a:xfrm rot="21356234">
            <a:off x="5662460" y="4062546"/>
            <a:ext cx="1401919" cy="520568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Col:1-8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257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67070-5730-054C-B932-582AA527A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C5744B-60A3-BB08-FF9A-266C8EF9A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761" y="66159"/>
            <a:ext cx="6810139" cy="1017784"/>
          </a:xfrm>
        </p:spPr>
        <p:txBody>
          <a:bodyPr>
            <a:normAutofit/>
          </a:bodyPr>
          <a:lstStyle/>
          <a:p>
            <a:r>
              <a:rPr lang="zh-TW" altLang="en-US" dirty="0"/>
              <a:t>流程、設計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mode2</a:t>
            </a:r>
            <a:endParaRPr lang="zh-TW" altLang="en-US" dirty="0"/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DE3FE17E-AF41-F718-F615-69ED66B0A8D1}"/>
              </a:ext>
            </a:extLst>
          </p:cNvPr>
          <p:cNvSpPr/>
          <p:nvPr/>
        </p:nvSpPr>
        <p:spPr>
          <a:xfrm rot="10800000">
            <a:off x="7194808" y="-312410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F4A3AE7D-20D7-B1B0-2B02-062A1E21E5AD}"/>
              </a:ext>
            </a:extLst>
          </p:cNvPr>
          <p:cNvSpPr/>
          <p:nvPr/>
        </p:nvSpPr>
        <p:spPr>
          <a:xfrm rot="16200000">
            <a:off x="7418328" y="2366647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4B91B96-2F3B-A85D-5E9A-6AF2E97187EF}"/>
              </a:ext>
            </a:extLst>
          </p:cNvPr>
          <p:cNvSpPr/>
          <p:nvPr/>
        </p:nvSpPr>
        <p:spPr>
          <a:xfrm>
            <a:off x="-2685393" y="1049961"/>
            <a:ext cx="8418786" cy="6796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8AB14B-CD76-1713-088E-36F60BC075ED}"/>
              </a:ext>
            </a:extLst>
          </p:cNvPr>
          <p:cNvSpPr txBox="1"/>
          <p:nvPr/>
        </p:nvSpPr>
        <p:spPr>
          <a:xfrm>
            <a:off x="68342" y="1334441"/>
            <a:ext cx="40163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這裡程式的部分跟</a:t>
            </a:r>
            <a:r>
              <a:rPr lang="en-US" altLang="zh-TW" sz="2000" dirty="0"/>
              <a:t>mode1</a:t>
            </a:r>
            <a:r>
              <a:rPr lang="zh-TW" altLang="en-US" sz="2000" dirty="0"/>
              <a:t>一樣，只是把</a:t>
            </a:r>
            <a:r>
              <a:rPr lang="en-US" altLang="zh-TW" sz="2000" dirty="0"/>
              <a:t>player1</a:t>
            </a:r>
            <a:r>
              <a:rPr lang="zh-TW" altLang="en-US" sz="2000" dirty="0"/>
              <a:t>的資料改成</a:t>
            </a:r>
            <a:r>
              <a:rPr lang="en-US" altLang="zh-TW" sz="2000" dirty="0"/>
              <a:t>player2</a:t>
            </a:r>
            <a:r>
              <a:rPr lang="zh-TW" altLang="en-US" sz="2000" dirty="0"/>
              <a:t>的</a:t>
            </a:r>
            <a:endParaRPr lang="en-US" altLang="zh-TW" sz="2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B934DF4-9DE8-8285-B652-53F9CCD8D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" y="2188400"/>
            <a:ext cx="6371463" cy="398631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B1F2A42-509C-634B-92FB-1BA1D1D86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900" y="142240"/>
            <a:ext cx="4066729" cy="341985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DC74CB8-B7C4-DC16-3F33-546AADE4F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382" y="3589668"/>
            <a:ext cx="5944803" cy="326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06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76D15-CB94-2DD6-96A3-5445ECC2E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6482D9-A174-EB96-6C11-C03FDFDC0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761" y="66159"/>
            <a:ext cx="6810139" cy="1017784"/>
          </a:xfrm>
        </p:spPr>
        <p:txBody>
          <a:bodyPr>
            <a:normAutofit/>
          </a:bodyPr>
          <a:lstStyle/>
          <a:p>
            <a:r>
              <a:rPr lang="zh-TW" altLang="en-US" dirty="0"/>
              <a:t>流程、設計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mode3</a:t>
            </a:r>
            <a:endParaRPr lang="zh-TW" altLang="en-US" dirty="0"/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EF299164-3CB1-1C53-F16F-90A3C6F5682F}"/>
              </a:ext>
            </a:extLst>
          </p:cNvPr>
          <p:cNvSpPr/>
          <p:nvPr/>
        </p:nvSpPr>
        <p:spPr>
          <a:xfrm rot="10800000">
            <a:off x="7194808" y="-312410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B50901E4-3015-E947-D1B2-B112B709D1A7}"/>
              </a:ext>
            </a:extLst>
          </p:cNvPr>
          <p:cNvSpPr/>
          <p:nvPr/>
        </p:nvSpPr>
        <p:spPr>
          <a:xfrm rot="16200000">
            <a:off x="7418328" y="2366647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7A00607-296F-2437-7D36-FCE69F747560}"/>
              </a:ext>
            </a:extLst>
          </p:cNvPr>
          <p:cNvSpPr/>
          <p:nvPr/>
        </p:nvSpPr>
        <p:spPr>
          <a:xfrm>
            <a:off x="-2685393" y="1049961"/>
            <a:ext cx="8418786" cy="6796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 descr="未提供說明。">
            <a:extLst>
              <a:ext uri="{FF2B5EF4-FFF2-40B4-BE49-F238E27FC236}">
                <a16:creationId xmlns:a16="http://schemas.microsoft.com/office/drawing/2014/main" id="{419A20A1-3E14-FCEA-5BA4-E274D866E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502" y="1231304"/>
            <a:ext cx="7203473" cy="540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橢圓 26">
            <a:extLst>
              <a:ext uri="{FF2B5EF4-FFF2-40B4-BE49-F238E27FC236}">
                <a16:creationId xmlns:a16="http://schemas.microsoft.com/office/drawing/2014/main" id="{5770F178-13FB-001F-0362-06FCCE578655}"/>
              </a:ext>
            </a:extLst>
          </p:cNvPr>
          <p:cNvSpPr/>
          <p:nvPr/>
        </p:nvSpPr>
        <p:spPr>
          <a:xfrm>
            <a:off x="8055555" y="4346867"/>
            <a:ext cx="420295" cy="3692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左</a:t>
            </a: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00DFD803-1DD6-7C6F-01B7-024806F1B821}"/>
              </a:ext>
            </a:extLst>
          </p:cNvPr>
          <p:cNvSpPr/>
          <p:nvPr/>
        </p:nvSpPr>
        <p:spPr>
          <a:xfrm>
            <a:off x="9187884" y="3846919"/>
            <a:ext cx="402616" cy="3818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右</a:t>
            </a:r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72804CC1-801F-487D-3030-30F65EB177BE}"/>
              </a:ext>
            </a:extLst>
          </p:cNvPr>
          <p:cNvSpPr/>
          <p:nvPr/>
        </p:nvSpPr>
        <p:spPr>
          <a:xfrm>
            <a:off x="7654551" y="3760200"/>
            <a:ext cx="457022" cy="40155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上</a:t>
            </a: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249C4339-F822-8FB3-ECB6-32033D3CCEA2}"/>
              </a:ext>
            </a:extLst>
          </p:cNvPr>
          <p:cNvSpPr/>
          <p:nvPr/>
        </p:nvSpPr>
        <p:spPr>
          <a:xfrm>
            <a:off x="8737109" y="3309980"/>
            <a:ext cx="470002" cy="4129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下</a:t>
            </a: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EF85333C-17EE-7512-2F19-9ABBBE538CF7}"/>
              </a:ext>
            </a:extLst>
          </p:cNvPr>
          <p:cNvSpPr/>
          <p:nvPr/>
        </p:nvSpPr>
        <p:spPr>
          <a:xfrm>
            <a:off x="8616329" y="343453"/>
            <a:ext cx="2915271" cy="196688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/>
              <a:t>按</a:t>
            </a:r>
            <a:r>
              <a:rPr lang="en-US" altLang="zh-TW" dirty="0"/>
              <a:t>PB1</a:t>
            </a:r>
            <a:r>
              <a:rPr lang="zh-TW" altLang="en-US" dirty="0"/>
              <a:t>鍵是跳過自己回合</a:t>
            </a:r>
            <a:endParaRPr lang="en-US" altLang="zh-TW" dirty="0"/>
          </a:p>
          <a:p>
            <a:r>
              <a:rPr lang="zh-TW" altLang="en-US" dirty="0"/>
              <a:t>按</a:t>
            </a:r>
            <a:r>
              <a:rPr lang="en-US" altLang="zh-TW" dirty="0"/>
              <a:t>PB2</a:t>
            </a:r>
            <a:r>
              <a:rPr lang="zh-TW" altLang="en-US" dirty="0"/>
              <a:t>鍵是猜格子</a:t>
            </a:r>
            <a:endParaRPr lang="en-US" altLang="zh-TW" dirty="0"/>
          </a:p>
          <a:p>
            <a:r>
              <a:rPr lang="zh-TW" altLang="en-US" dirty="0"/>
              <a:t>如果猜對可以繼續猜，猜錯就換對手回合</a:t>
            </a:r>
          </a:p>
          <a:p>
            <a:pPr algn="ctr"/>
            <a:endParaRPr lang="en-US" altLang="zh-TW" dirty="0"/>
          </a:p>
        </p:txBody>
      </p:sp>
      <p:sp>
        <p:nvSpPr>
          <p:cNvPr id="4" name="箭號: 向右 3">
            <a:extLst>
              <a:ext uri="{FF2B5EF4-FFF2-40B4-BE49-F238E27FC236}">
                <a16:creationId xmlns:a16="http://schemas.microsoft.com/office/drawing/2014/main" id="{08C3E909-F8FA-D240-5317-581E93E1C864}"/>
              </a:ext>
            </a:extLst>
          </p:cNvPr>
          <p:cNvSpPr/>
          <p:nvPr/>
        </p:nvSpPr>
        <p:spPr>
          <a:xfrm rot="6089945">
            <a:off x="8010950" y="2491604"/>
            <a:ext cx="482099" cy="31280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462FB3F9-6ADD-FBEE-C74A-42157F92AC7B}"/>
              </a:ext>
            </a:extLst>
          </p:cNvPr>
          <p:cNvSpPr/>
          <p:nvPr/>
        </p:nvSpPr>
        <p:spPr>
          <a:xfrm rot="6841053">
            <a:off x="8324298" y="2466152"/>
            <a:ext cx="536283" cy="3479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9B2B06DB-2761-A524-2C41-BDE270D37C45}"/>
              </a:ext>
            </a:extLst>
          </p:cNvPr>
          <p:cNvSpPr/>
          <p:nvPr/>
        </p:nvSpPr>
        <p:spPr>
          <a:xfrm>
            <a:off x="6496597" y="2683704"/>
            <a:ext cx="1173868" cy="41212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mode3</a:t>
            </a:r>
            <a:endParaRPr lang="zh-TW" altLang="en-US" dirty="0"/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54DCF9F6-C5CB-A226-C4AA-E6C1984CED0E}"/>
              </a:ext>
            </a:extLst>
          </p:cNvPr>
          <p:cNvSpPr/>
          <p:nvPr/>
        </p:nvSpPr>
        <p:spPr>
          <a:xfrm rot="18144477">
            <a:off x="9064102" y="4489786"/>
            <a:ext cx="1256661" cy="35238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08F1E13C-B7B1-21FB-F5D2-FA650CB2DE94}"/>
              </a:ext>
            </a:extLst>
          </p:cNvPr>
          <p:cNvSpPr/>
          <p:nvPr/>
        </p:nvSpPr>
        <p:spPr>
          <a:xfrm rot="15641191">
            <a:off x="9573355" y="4171028"/>
            <a:ext cx="1624625" cy="30684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4C881203-9667-133E-964D-B2DC75E7142A}"/>
              </a:ext>
            </a:extLst>
          </p:cNvPr>
          <p:cNvSpPr/>
          <p:nvPr/>
        </p:nvSpPr>
        <p:spPr>
          <a:xfrm>
            <a:off x="10196981" y="5192445"/>
            <a:ext cx="1443956" cy="89805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猜對的點會一直閃爍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89E502A-3814-873B-7654-21E8111EF12D}"/>
              </a:ext>
            </a:extLst>
          </p:cNvPr>
          <p:cNvSpPr/>
          <p:nvPr/>
        </p:nvSpPr>
        <p:spPr>
          <a:xfrm>
            <a:off x="7912892" y="5327353"/>
            <a:ext cx="1746143" cy="108599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當前選取的格子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zh-TW" altLang="en-US" dirty="0">
                <a:solidFill>
                  <a:schemeClr val="tx1"/>
                </a:solidFill>
              </a:rPr>
              <a:t>鼠標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  <a:r>
              <a:rPr lang="zh-TW" altLang="en-US" dirty="0">
                <a:solidFill>
                  <a:schemeClr val="tx1"/>
                </a:solidFill>
              </a:rPr>
              <a:t>也會一直閃爍</a:t>
            </a:r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88134947-1191-7649-9DC2-0DEFE96A2340}"/>
              </a:ext>
            </a:extLst>
          </p:cNvPr>
          <p:cNvSpPr/>
          <p:nvPr/>
        </p:nvSpPr>
        <p:spPr>
          <a:xfrm rot="12593254">
            <a:off x="10587150" y="3735955"/>
            <a:ext cx="711652" cy="393304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59E70B0-57E8-7F14-03BA-91C8D68B7394}"/>
              </a:ext>
            </a:extLst>
          </p:cNvPr>
          <p:cNvSpPr/>
          <p:nvPr/>
        </p:nvSpPr>
        <p:spPr>
          <a:xfrm>
            <a:off x="10725211" y="4219572"/>
            <a:ext cx="1443956" cy="89805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上個回合猜錯的格子會一直亮著</a:t>
            </a:r>
          </a:p>
        </p:txBody>
      </p:sp>
      <p:pic>
        <p:nvPicPr>
          <p:cNvPr id="2052" name="Picture 4" descr="未提供說明。">
            <a:extLst>
              <a:ext uri="{FF2B5EF4-FFF2-40B4-BE49-F238E27FC236}">
                <a16:creationId xmlns:a16="http://schemas.microsoft.com/office/drawing/2014/main" id="{EA6E07B8-A5B3-A422-EF73-0BF2DAD04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15" y="1267182"/>
            <a:ext cx="4876854" cy="365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A21B8958-18BB-CBAC-C4C5-264755BCC7FC}"/>
              </a:ext>
            </a:extLst>
          </p:cNvPr>
          <p:cNvSpPr/>
          <p:nvPr/>
        </p:nvSpPr>
        <p:spPr>
          <a:xfrm>
            <a:off x="2193489" y="1606305"/>
            <a:ext cx="2988672" cy="103140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Player1</a:t>
            </a:r>
            <a:r>
              <a:rPr lang="zh-TW" altLang="en-US" dirty="0">
                <a:solidFill>
                  <a:schemeClr val="tx1"/>
                </a:solidFill>
              </a:rPr>
              <a:t> 猜的回合</a:t>
            </a:r>
            <a:br>
              <a:rPr lang="en-US" altLang="zh-TW" dirty="0">
                <a:solidFill>
                  <a:schemeClr val="tx1"/>
                </a:solidFill>
              </a:rPr>
            </a:br>
            <a:r>
              <a:rPr lang="zh-TW" altLang="en-US" dirty="0">
                <a:solidFill>
                  <a:schemeClr val="tx1"/>
                </a:solidFill>
              </a:rPr>
              <a:t>當前座標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/>
            <a:r>
              <a:rPr lang="zh-TW" altLang="en-US" dirty="0">
                <a:solidFill>
                  <a:schemeClr val="tx1"/>
                </a:solidFill>
              </a:rPr>
              <a:t>當前得分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zh-TW" altLang="en-US" dirty="0">
                <a:solidFill>
                  <a:schemeClr val="tx1"/>
                </a:solidFill>
              </a:rPr>
              <a:t>滿分共</a:t>
            </a:r>
            <a:r>
              <a:rPr lang="en-US" altLang="zh-TW" dirty="0">
                <a:solidFill>
                  <a:schemeClr val="tx1"/>
                </a:solidFill>
              </a:rPr>
              <a:t>17</a:t>
            </a:r>
            <a:r>
              <a:rPr lang="zh-TW" altLang="en-US" dirty="0">
                <a:solidFill>
                  <a:schemeClr val="tx1"/>
                </a:solidFill>
              </a:rPr>
              <a:t>分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660148BE-7082-6399-4F03-97A6C36BAECA}"/>
              </a:ext>
            </a:extLst>
          </p:cNvPr>
          <p:cNvSpPr/>
          <p:nvPr/>
        </p:nvSpPr>
        <p:spPr>
          <a:xfrm>
            <a:off x="3941294" y="4547162"/>
            <a:ext cx="3812102" cy="23858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/>
              <a:t>猜對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蜂鳴器發</a:t>
            </a:r>
            <a:r>
              <a:rPr lang="en-US" altLang="zh-TW" dirty="0"/>
              <a:t>Re</a:t>
            </a:r>
            <a:r>
              <a:rPr lang="zh-TW" altLang="en-US" dirty="0"/>
              <a:t>的音，並可以繼續猜</a:t>
            </a:r>
            <a:endParaRPr lang="en-US" altLang="zh-TW" dirty="0"/>
          </a:p>
          <a:p>
            <a:r>
              <a:rPr lang="zh-TW" altLang="en-US" dirty="0"/>
              <a:t>猜錯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蜂鳴器發</a:t>
            </a:r>
            <a:r>
              <a:rPr lang="en-US" altLang="zh-TW" dirty="0"/>
              <a:t>Do</a:t>
            </a:r>
            <a:r>
              <a:rPr lang="zh-TW" altLang="en-US" dirty="0"/>
              <a:t>的音，換對手猜</a:t>
            </a:r>
            <a:endParaRPr lang="en-US" altLang="zh-TW" dirty="0"/>
          </a:p>
          <a:p>
            <a:r>
              <a:rPr lang="zh-TW" altLang="en-US" dirty="0"/>
              <a:t>猜重複格子</a:t>
            </a:r>
            <a:r>
              <a:rPr lang="en-US" altLang="zh-TW" dirty="0"/>
              <a:t>(</a:t>
            </a:r>
            <a:r>
              <a:rPr lang="zh-TW" altLang="en-US" dirty="0"/>
              <a:t>已猜過</a:t>
            </a:r>
            <a:r>
              <a:rPr lang="en-US" altLang="zh-TW" dirty="0"/>
              <a:t>):</a:t>
            </a:r>
          </a:p>
          <a:p>
            <a:r>
              <a:rPr lang="zh-TW" altLang="en-US" dirty="0"/>
              <a:t>蜂鳴器發</a:t>
            </a:r>
            <a:r>
              <a:rPr lang="en-US" altLang="zh-TW" dirty="0"/>
              <a:t>Do</a:t>
            </a:r>
            <a:r>
              <a:rPr lang="zh-TW" altLang="en-US" dirty="0"/>
              <a:t>的音，但可以繼續猜</a:t>
            </a:r>
          </a:p>
        </p:txBody>
      </p:sp>
    </p:spTree>
    <p:extLst>
      <p:ext uri="{BB962C8B-B14F-4D97-AF65-F5344CB8AC3E}">
        <p14:creationId xmlns:p14="http://schemas.microsoft.com/office/powerpoint/2010/main" val="3440806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AE844-1C9E-ECC6-253D-3C2DBC7A2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DE0BBD-137A-63E2-3041-485496AFF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761" y="66159"/>
            <a:ext cx="6810139" cy="1017784"/>
          </a:xfrm>
        </p:spPr>
        <p:txBody>
          <a:bodyPr>
            <a:normAutofit/>
          </a:bodyPr>
          <a:lstStyle/>
          <a:p>
            <a:r>
              <a:rPr lang="zh-TW" altLang="en-US" dirty="0"/>
              <a:t>流程、設計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mode3</a:t>
            </a:r>
            <a:endParaRPr lang="zh-TW" altLang="en-US" dirty="0"/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569D626B-CD50-CC96-22D5-5EC226C66816}"/>
              </a:ext>
            </a:extLst>
          </p:cNvPr>
          <p:cNvSpPr/>
          <p:nvPr/>
        </p:nvSpPr>
        <p:spPr>
          <a:xfrm rot="10800000">
            <a:off x="7194808" y="-312410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258E4C4D-4071-3FF8-1B64-EADF421B80D0}"/>
              </a:ext>
            </a:extLst>
          </p:cNvPr>
          <p:cNvSpPr/>
          <p:nvPr/>
        </p:nvSpPr>
        <p:spPr>
          <a:xfrm rot="16200000">
            <a:off x="7418328" y="2366647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D299EB1-EE0D-1EED-18ED-BD27980001D4}"/>
              </a:ext>
            </a:extLst>
          </p:cNvPr>
          <p:cNvSpPr/>
          <p:nvPr/>
        </p:nvSpPr>
        <p:spPr>
          <a:xfrm>
            <a:off x="-2685393" y="1049961"/>
            <a:ext cx="8418786" cy="6796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80D087F-D4B7-7E6F-1AA0-A7E55B579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249" y="1318692"/>
            <a:ext cx="6095629" cy="528396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40C6722-C12F-06F1-5612-300DF56533DA}"/>
              </a:ext>
            </a:extLst>
          </p:cNvPr>
          <p:cNvSpPr txBox="1"/>
          <p:nvPr/>
        </p:nvSpPr>
        <p:spPr>
          <a:xfrm>
            <a:off x="914399" y="1671145"/>
            <a:ext cx="298541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要顯示在</a:t>
            </a:r>
            <a:r>
              <a:rPr lang="en-US" altLang="zh-TW" sz="2400" dirty="0"/>
              <a:t>OLED</a:t>
            </a:r>
            <a:r>
              <a:rPr lang="zh-TW" altLang="en-US" sz="2400" dirty="0"/>
              <a:t>上面的文字。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這裡先把要打的文字在迴圈外就打上，實際的數字在迴圈裡顯示。減少</a:t>
            </a:r>
            <a:r>
              <a:rPr lang="en-US" altLang="zh-TW" sz="2400" dirty="0"/>
              <a:t>8051</a:t>
            </a:r>
            <a:r>
              <a:rPr lang="zh-TW" altLang="en-US" sz="2400" dirty="0"/>
              <a:t>要處理的指令</a:t>
            </a:r>
          </a:p>
        </p:txBody>
      </p:sp>
    </p:spTree>
    <p:extLst>
      <p:ext uri="{BB962C8B-B14F-4D97-AF65-F5344CB8AC3E}">
        <p14:creationId xmlns:p14="http://schemas.microsoft.com/office/powerpoint/2010/main" val="3716949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B8C73-C7F5-6667-FC68-0042D4344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B838C1-77FE-7D55-B3D3-2FB796909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761" y="66159"/>
            <a:ext cx="6810139" cy="1017784"/>
          </a:xfrm>
        </p:spPr>
        <p:txBody>
          <a:bodyPr>
            <a:normAutofit/>
          </a:bodyPr>
          <a:lstStyle/>
          <a:p>
            <a:r>
              <a:rPr lang="zh-TW" altLang="en-US" dirty="0"/>
              <a:t>流程、設計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mode3</a:t>
            </a:r>
            <a:endParaRPr lang="zh-TW" altLang="en-US" dirty="0"/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97AF094-1AC1-365B-3B99-467120FE9D0B}"/>
              </a:ext>
            </a:extLst>
          </p:cNvPr>
          <p:cNvSpPr/>
          <p:nvPr/>
        </p:nvSpPr>
        <p:spPr>
          <a:xfrm rot="10800000">
            <a:off x="7194808" y="-312410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04AF5BAB-C8FB-6AD8-46F8-C8135667DD62}"/>
              </a:ext>
            </a:extLst>
          </p:cNvPr>
          <p:cNvSpPr/>
          <p:nvPr/>
        </p:nvSpPr>
        <p:spPr>
          <a:xfrm rot="16200000">
            <a:off x="7418328" y="2366647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55195ED-9A7F-1271-D9F1-97A334F2D338}"/>
              </a:ext>
            </a:extLst>
          </p:cNvPr>
          <p:cNvSpPr/>
          <p:nvPr/>
        </p:nvSpPr>
        <p:spPr>
          <a:xfrm>
            <a:off x="-2685393" y="1049961"/>
            <a:ext cx="8418786" cy="6796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32D6C6D-BB49-ABC0-A5C0-AE249152F3C0}"/>
              </a:ext>
            </a:extLst>
          </p:cNvPr>
          <p:cNvSpPr txBox="1"/>
          <p:nvPr/>
        </p:nvSpPr>
        <p:spPr>
          <a:xfrm>
            <a:off x="931673" y="1263665"/>
            <a:ext cx="31831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鼠標的移動</a:t>
            </a:r>
            <a:endParaRPr lang="en-US" altLang="zh-TW" sz="2400" dirty="0"/>
          </a:p>
          <a:p>
            <a:r>
              <a:rPr lang="zh-TW" altLang="en-US" sz="2400" dirty="0"/>
              <a:t>每次移動完會做一個紀錄。下次回到自己的回合時會停留在上次鼠標的位置。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按下</a:t>
            </a:r>
            <a:r>
              <a:rPr lang="en-US" altLang="zh-TW" sz="2400" dirty="0"/>
              <a:t>PB1</a:t>
            </a:r>
            <a:r>
              <a:rPr lang="zh-TW" altLang="en-US" sz="2400" dirty="0"/>
              <a:t>的程式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61D9859-7819-531E-BEA5-ED494E6C8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061" y="968856"/>
            <a:ext cx="5061879" cy="588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44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CB442-BBB7-3558-8C21-D13274A6C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C32673-127E-7F0B-FFF5-A5E6B3C7B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761" y="66159"/>
            <a:ext cx="6810139" cy="1017784"/>
          </a:xfrm>
        </p:spPr>
        <p:txBody>
          <a:bodyPr>
            <a:normAutofit/>
          </a:bodyPr>
          <a:lstStyle/>
          <a:p>
            <a:r>
              <a:rPr lang="zh-TW" altLang="en-US" dirty="0"/>
              <a:t>流程、設計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mode3</a:t>
            </a:r>
            <a:endParaRPr lang="zh-TW" altLang="en-US" dirty="0"/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6953EB9F-F77D-EDD1-7767-DD770A07FEC4}"/>
              </a:ext>
            </a:extLst>
          </p:cNvPr>
          <p:cNvSpPr/>
          <p:nvPr/>
        </p:nvSpPr>
        <p:spPr>
          <a:xfrm rot="10800000">
            <a:off x="7194808" y="-312410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1B60B720-97C5-68AB-A8AE-01B940E4DA8D}"/>
              </a:ext>
            </a:extLst>
          </p:cNvPr>
          <p:cNvSpPr/>
          <p:nvPr/>
        </p:nvSpPr>
        <p:spPr>
          <a:xfrm rot="16200000">
            <a:off x="7418328" y="2366647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3701FEF-E309-06FF-ECA8-F42B55E14D13}"/>
              </a:ext>
            </a:extLst>
          </p:cNvPr>
          <p:cNvSpPr/>
          <p:nvPr/>
        </p:nvSpPr>
        <p:spPr>
          <a:xfrm>
            <a:off x="-2685393" y="1049961"/>
            <a:ext cx="8418786" cy="6796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23E93-87CD-08A7-3CE8-024AC64DE4CD}"/>
              </a:ext>
            </a:extLst>
          </p:cNvPr>
          <p:cNvSpPr txBox="1"/>
          <p:nvPr/>
        </p:nvSpPr>
        <p:spPr>
          <a:xfrm>
            <a:off x="315470" y="1398825"/>
            <a:ext cx="44394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按下</a:t>
            </a:r>
            <a:r>
              <a:rPr lang="en-US" altLang="zh-TW" sz="2400" dirty="0"/>
              <a:t>PB2</a:t>
            </a:r>
            <a:r>
              <a:rPr lang="zh-TW" altLang="en-US" sz="2400" dirty="0"/>
              <a:t>，猜格子的程式碼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猜到重複的或猜錯會響</a:t>
            </a:r>
            <a:r>
              <a:rPr lang="en-US" altLang="zh-TW" sz="2400" dirty="0"/>
              <a:t>Do</a:t>
            </a:r>
            <a:r>
              <a:rPr lang="zh-TW" altLang="en-US" sz="2400" dirty="0"/>
              <a:t>的音</a:t>
            </a:r>
            <a:br>
              <a:rPr lang="en-US" altLang="zh-TW" sz="2400" dirty="0"/>
            </a:br>
            <a:r>
              <a:rPr lang="zh-TW" altLang="en-US" sz="2400" dirty="0"/>
              <a:t>猜對響</a:t>
            </a:r>
            <a:r>
              <a:rPr lang="en-US" altLang="zh-TW" sz="2400" dirty="0"/>
              <a:t>Re</a:t>
            </a:r>
            <a:r>
              <a:rPr lang="zh-TW" altLang="en-US" sz="2400" dirty="0"/>
              <a:t>的音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猜對後會判斷是否達勝利條件</a:t>
            </a:r>
            <a:br>
              <a:rPr lang="en-US" altLang="zh-TW" sz="2400" dirty="0"/>
            </a:br>
            <a:br>
              <a:rPr lang="en-US" altLang="zh-TW" sz="2400" dirty="0"/>
            </a:br>
            <a:r>
              <a:rPr lang="zh-TW" altLang="en-US" sz="2400" dirty="0"/>
              <a:t>若達到勝利條件會設定</a:t>
            </a:r>
            <a:r>
              <a:rPr lang="en-US" altLang="zh-TW" sz="2400" dirty="0"/>
              <a:t>winner</a:t>
            </a:r>
            <a:r>
              <a:rPr lang="zh-TW" altLang="en-US" sz="2400" dirty="0"/>
              <a:t>的值。若</a:t>
            </a:r>
            <a:r>
              <a:rPr lang="en-US" altLang="zh-TW" sz="2400" dirty="0"/>
              <a:t>winner</a:t>
            </a:r>
            <a:r>
              <a:rPr lang="zh-TW" altLang="en-US" sz="2400" dirty="0"/>
              <a:t>是</a:t>
            </a:r>
            <a:r>
              <a:rPr lang="en-US" altLang="zh-TW" sz="2400" dirty="0"/>
              <a:t>0</a:t>
            </a:r>
            <a:r>
              <a:rPr lang="zh-TW" altLang="en-US" sz="2400" dirty="0"/>
              <a:t>就是指還沒出現贏家。否則</a:t>
            </a:r>
            <a:r>
              <a:rPr lang="en-US" altLang="zh-TW" sz="2400" dirty="0"/>
              <a:t>winner</a:t>
            </a:r>
            <a:r>
              <a:rPr lang="zh-TW" altLang="en-US" sz="2400" dirty="0"/>
              <a:t>值應為</a:t>
            </a:r>
            <a:r>
              <a:rPr lang="en-US" altLang="zh-TW" sz="2400" dirty="0"/>
              <a:t>1</a:t>
            </a:r>
            <a:r>
              <a:rPr lang="zh-TW" altLang="en-US" sz="2400" dirty="0"/>
              <a:t>或</a:t>
            </a:r>
            <a:r>
              <a:rPr lang="en-US" altLang="zh-TW" sz="2400" dirty="0"/>
              <a:t>2</a:t>
            </a:r>
            <a:br>
              <a:rPr lang="en-US" altLang="zh-TW" sz="2400" dirty="0"/>
            </a:br>
            <a:br>
              <a:rPr lang="en-US" altLang="zh-TW" sz="2400" dirty="0"/>
            </a:br>
            <a:endParaRPr lang="zh-TW" altLang="en-US" sz="2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F89DF7B-D071-CD5E-FB06-617357000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193" y="1147331"/>
            <a:ext cx="5707721" cy="55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86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8C6B3-9DBF-0A82-CA46-436BCD202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FA6DAA-6F25-B259-5896-CF42CEF28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761" y="66159"/>
            <a:ext cx="6810139" cy="1017784"/>
          </a:xfrm>
        </p:spPr>
        <p:txBody>
          <a:bodyPr>
            <a:normAutofit/>
          </a:bodyPr>
          <a:lstStyle/>
          <a:p>
            <a:r>
              <a:rPr lang="zh-TW" altLang="en-US" dirty="0"/>
              <a:t>流程、設計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mode3</a:t>
            </a:r>
            <a:endParaRPr lang="zh-TW" altLang="en-US" dirty="0"/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CDD62B47-2957-E89C-48C5-5B1EB0C82FA5}"/>
              </a:ext>
            </a:extLst>
          </p:cNvPr>
          <p:cNvSpPr/>
          <p:nvPr/>
        </p:nvSpPr>
        <p:spPr>
          <a:xfrm rot="10800000">
            <a:off x="7194808" y="-312410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623F029F-9C40-55DE-B215-4FB395FC831F}"/>
              </a:ext>
            </a:extLst>
          </p:cNvPr>
          <p:cNvSpPr/>
          <p:nvPr/>
        </p:nvSpPr>
        <p:spPr>
          <a:xfrm rot="16200000">
            <a:off x="7418328" y="2366647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7DE0396-52C9-A992-2142-361721D57EA2}"/>
              </a:ext>
            </a:extLst>
          </p:cNvPr>
          <p:cNvSpPr/>
          <p:nvPr/>
        </p:nvSpPr>
        <p:spPr>
          <a:xfrm>
            <a:off x="-2685393" y="1049961"/>
            <a:ext cx="8418786" cy="6796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4EB3DEE-EE72-2D28-F212-45961195391A}"/>
              </a:ext>
            </a:extLst>
          </p:cNvPr>
          <p:cNvSpPr txBox="1"/>
          <p:nvPr/>
        </p:nvSpPr>
        <p:spPr>
          <a:xfrm>
            <a:off x="315470" y="1398825"/>
            <a:ext cx="89910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顯示資訊在點矩陣顯示器上。</a:t>
            </a:r>
            <a:endParaRPr lang="en-US" altLang="zh-TW" sz="2400" dirty="0"/>
          </a:p>
          <a:p>
            <a:r>
              <a:rPr lang="zh-TW" altLang="en-US" sz="2400" dirty="0"/>
              <a:t>透過延遲</a:t>
            </a:r>
            <a:r>
              <a:rPr lang="en-US" altLang="zh-TW" sz="2400" dirty="0"/>
              <a:t>0.1</a:t>
            </a:r>
            <a:r>
              <a:rPr lang="zh-TW" altLang="en-US" sz="2400" dirty="0"/>
              <a:t>秒來達到閃爍的效果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用</a:t>
            </a:r>
            <a:r>
              <a:rPr lang="en-US" altLang="zh-TW" sz="2400" dirty="0"/>
              <a:t>mask</a:t>
            </a:r>
            <a:r>
              <a:rPr lang="zh-TW" altLang="en-US" sz="2400" dirty="0"/>
              <a:t>和位元控制來把當前鼠標位置和猜對位置的</a:t>
            </a:r>
            <a:r>
              <a:rPr lang="en-US" altLang="zh-TW" sz="2400" dirty="0"/>
              <a:t>led</a:t>
            </a:r>
            <a:r>
              <a:rPr lang="zh-TW" altLang="en-US" sz="2400" dirty="0"/>
              <a:t>燈熄熄滅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1018F0F-EA0F-A600-75C2-8BAED71BA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599" y="2987988"/>
            <a:ext cx="8594097" cy="387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759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38ADC-A0DE-0E76-F49C-D2F403783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26F1F4-D125-EB5B-D68F-04984D8D15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761" y="66159"/>
            <a:ext cx="6810139" cy="1017784"/>
          </a:xfrm>
        </p:spPr>
        <p:txBody>
          <a:bodyPr>
            <a:normAutofit/>
          </a:bodyPr>
          <a:lstStyle/>
          <a:p>
            <a:r>
              <a:rPr lang="zh-TW" altLang="en-US" dirty="0"/>
              <a:t>流程、設計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mode3</a:t>
            </a:r>
            <a:endParaRPr lang="zh-TW" altLang="en-US" dirty="0"/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E5869C06-1E8E-F9D5-4983-A732C29C6106}"/>
              </a:ext>
            </a:extLst>
          </p:cNvPr>
          <p:cNvSpPr/>
          <p:nvPr/>
        </p:nvSpPr>
        <p:spPr>
          <a:xfrm rot="10800000">
            <a:off x="7194808" y="-312410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AB764076-594E-F792-4634-288BE2142666}"/>
              </a:ext>
            </a:extLst>
          </p:cNvPr>
          <p:cNvSpPr/>
          <p:nvPr/>
        </p:nvSpPr>
        <p:spPr>
          <a:xfrm rot="16200000">
            <a:off x="7418328" y="2366647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4D4C36E-5B39-3D4B-9AB2-81927E202493}"/>
              </a:ext>
            </a:extLst>
          </p:cNvPr>
          <p:cNvSpPr/>
          <p:nvPr/>
        </p:nvSpPr>
        <p:spPr>
          <a:xfrm>
            <a:off x="-2685393" y="1049961"/>
            <a:ext cx="8418786" cy="6796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D697A2D-53FF-DC71-C5F4-60D3E5B366FF}"/>
              </a:ext>
            </a:extLst>
          </p:cNvPr>
          <p:cNvSpPr txBox="1"/>
          <p:nvPr/>
        </p:nvSpPr>
        <p:spPr>
          <a:xfrm>
            <a:off x="315470" y="1398825"/>
            <a:ext cx="5417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Get_Dot</a:t>
            </a:r>
            <a:r>
              <a:rPr lang="zh-TW" altLang="en-US" sz="2400" dirty="0"/>
              <a:t> 來獲取特定座標格子的資料</a:t>
            </a:r>
            <a:endParaRPr lang="en-US" altLang="zh-TW" sz="2400" dirty="0"/>
          </a:p>
          <a:p>
            <a:r>
              <a:rPr lang="en-US" altLang="zh-TW" sz="2400" dirty="0"/>
              <a:t>(</a:t>
            </a:r>
            <a:r>
              <a:rPr lang="zh-TW" altLang="en-US" sz="2400" dirty="0"/>
              <a:t>檢查該點是</a:t>
            </a:r>
            <a:r>
              <a:rPr lang="en-US" altLang="zh-TW" sz="2400" dirty="0"/>
              <a:t>1</a:t>
            </a:r>
            <a:r>
              <a:rPr lang="zh-TW" altLang="en-US" sz="2400" dirty="0"/>
              <a:t>還是</a:t>
            </a:r>
            <a:r>
              <a:rPr lang="en-US" altLang="zh-TW" sz="2400" dirty="0"/>
              <a:t>0)</a:t>
            </a:r>
            <a:endParaRPr lang="zh-TW" altLang="en-US" sz="2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CAF1A01-9811-D533-3211-8105BA523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153" y="1049961"/>
            <a:ext cx="5182323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81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AA517-9AA9-1F9F-2814-5C1D0B869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4865CA-2E2D-7D9F-02C3-07CB343203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761" y="66159"/>
            <a:ext cx="6810139" cy="1017784"/>
          </a:xfrm>
        </p:spPr>
        <p:txBody>
          <a:bodyPr>
            <a:normAutofit/>
          </a:bodyPr>
          <a:lstStyle/>
          <a:p>
            <a:r>
              <a:rPr lang="zh-TW" altLang="en-US" dirty="0"/>
              <a:t>流程、設計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mode4</a:t>
            </a:r>
            <a:endParaRPr lang="zh-TW" altLang="en-US" dirty="0"/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089068B1-7B2A-E5D9-BE46-60D6F0BE9F00}"/>
              </a:ext>
            </a:extLst>
          </p:cNvPr>
          <p:cNvSpPr/>
          <p:nvPr/>
        </p:nvSpPr>
        <p:spPr>
          <a:xfrm rot="10800000">
            <a:off x="7194808" y="-312410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B5AF25AB-7243-DED1-7DFA-817E76A59BAD}"/>
              </a:ext>
            </a:extLst>
          </p:cNvPr>
          <p:cNvSpPr/>
          <p:nvPr/>
        </p:nvSpPr>
        <p:spPr>
          <a:xfrm rot="16200000">
            <a:off x="7418328" y="2366647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50DD113-3087-AF10-3EC7-4C100989CF54}"/>
              </a:ext>
            </a:extLst>
          </p:cNvPr>
          <p:cNvSpPr/>
          <p:nvPr/>
        </p:nvSpPr>
        <p:spPr>
          <a:xfrm>
            <a:off x="-2685393" y="1049961"/>
            <a:ext cx="8418786" cy="6796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4" name="Picture 2" descr="未提供說明。">
            <a:extLst>
              <a:ext uri="{FF2B5EF4-FFF2-40B4-BE49-F238E27FC236}">
                <a16:creationId xmlns:a16="http://schemas.microsoft.com/office/drawing/2014/main" id="{DBECA300-080C-F555-E0FD-5EC50B5CE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696302" y="-391127"/>
            <a:ext cx="3755744" cy="500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橢圓 26">
            <a:extLst>
              <a:ext uri="{FF2B5EF4-FFF2-40B4-BE49-F238E27FC236}">
                <a16:creationId xmlns:a16="http://schemas.microsoft.com/office/drawing/2014/main" id="{677B6E32-D780-E71A-9807-3CD43DDCD48B}"/>
              </a:ext>
            </a:extLst>
          </p:cNvPr>
          <p:cNvSpPr/>
          <p:nvPr/>
        </p:nvSpPr>
        <p:spPr>
          <a:xfrm>
            <a:off x="8598006" y="1502044"/>
            <a:ext cx="420295" cy="3692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左</a:t>
            </a:r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E784116B-3304-C42D-BD11-70F77F973473}"/>
              </a:ext>
            </a:extLst>
          </p:cNvPr>
          <p:cNvSpPr/>
          <p:nvPr/>
        </p:nvSpPr>
        <p:spPr>
          <a:xfrm>
            <a:off x="9015587" y="757952"/>
            <a:ext cx="457022" cy="40155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上</a:t>
            </a: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10B7CAE1-9939-2CCF-BF87-00F55F1CB3D8}"/>
              </a:ext>
            </a:extLst>
          </p:cNvPr>
          <p:cNvSpPr/>
          <p:nvPr/>
        </p:nvSpPr>
        <p:spPr>
          <a:xfrm>
            <a:off x="10383072" y="690178"/>
            <a:ext cx="470002" cy="4129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下</a:t>
            </a: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1FC7B435-47B6-A773-D747-224FBB48F5AB}"/>
              </a:ext>
            </a:extLst>
          </p:cNvPr>
          <p:cNvSpPr/>
          <p:nvPr/>
        </p:nvSpPr>
        <p:spPr>
          <a:xfrm>
            <a:off x="10051453" y="1582589"/>
            <a:ext cx="496699" cy="41212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右</a:t>
            </a:r>
          </a:p>
        </p:txBody>
      </p:sp>
      <p:pic>
        <p:nvPicPr>
          <p:cNvPr id="3076" name="Picture 4" descr="未提供說明。">
            <a:extLst>
              <a:ext uri="{FF2B5EF4-FFF2-40B4-BE49-F238E27FC236}">
                <a16:creationId xmlns:a16="http://schemas.microsoft.com/office/drawing/2014/main" id="{7F37EA92-3A33-C432-E7A8-F3A7672E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324" y="2482198"/>
            <a:ext cx="5324680" cy="399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F8855C64-228D-3234-421B-AE2E1FEED502}"/>
              </a:ext>
            </a:extLst>
          </p:cNvPr>
          <p:cNvSpPr/>
          <p:nvPr/>
        </p:nvSpPr>
        <p:spPr>
          <a:xfrm>
            <a:off x="8428653" y="3784779"/>
            <a:ext cx="1173868" cy="41212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mode4</a:t>
            </a:r>
            <a:endParaRPr lang="zh-TW" altLang="en-US" dirty="0"/>
          </a:p>
        </p:txBody>
      </p:sp>
      <p:sp>
        <p:nvSpPr>
          <p:cNvPr id="4" name="箭號: 向右 3">
            <a:extLst>
              <a:ext uri="{FF2B5EF4-FFF2-40B4-BE49-F238E27FC236}">
                <a16:creationId xmlns:a16="http://schemas.microsoft.com/office/drawing/2014/main" id="{A2A2E655-583B-A99D-674D-30E8E60BB37F}"/>
              </a:ext>
            </a:extLst>
          </p:cNvPr>
          <p:cNvSpPr/>
          <p:nvPr/>
        </p:nvSpPr>
        <p:spPr>
          <a:xfrm rot="18349116">
            <a:off x="10140590" y="4621196"/>
            <a:ext cx="482099" cy="31280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B4D5879A-CF74-F97D-78BF-DEB60E70A67E}"/>
              </a:ext>
            </a:extLst>
          </p:cNvPr>
          <p:cNvSpPr/>
          <p:nvPr/>
        </p:nvSpPr>
        <p:spPr>
          <a:xfrm rot="18883865">
            <a:off x="10498746" y="4580499"/>
            <a:ext cx="482099" cy="31280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8" name="Picture 6" descr="未提供說明。">
            <a:extLst>
              <a:ext uri="{FF2B5EF4-FFF2-40B4-BE49-F238E27FC236}">
                <a16:creationId xmlns:a16="http://schemas.microsoft.com/office/drawing/2014/main" id="{891431BA-D339-30BF-6434-34787AEED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638" y="2886886"/>
            <a:ext cx="4981712" cy="373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59131C29-D078-3394-9C0E-008B4518E344}"/>
              </a:ext>
            </a:extLst>
          </p:cNvPr>
          <p:cNvSpPr/>
          <p:nvPr/>
        </p:nvSpPr>
        <p:spPr>
          <a:xfrm>
            <a:off x="7100517" y="4715871"/>
            <a:ext cx="2862586" cy="196688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/>
              <a:t>按</a:t>
            </a:r>
            <a:r>
              <a:rPr lang="en-US" altLang="zh-TW" dirty="0"/>
              <a:t>PB4</a:t>
            </a:r>
            <a:r>
              <a:rPr lang="zh-TW" altLang="en-US" dirty="0"/>
              <a:t>鍵是跳過自己回合</a:t>
            </a:r>
            <a:endParaRPr lang="en-US" altLang="zh-TW" dirty="0"/>
          </a:p>
          <a:p>
            <a:r>
              <a:rPr lang="zh-TW" altLang="en-US" dirty="0"/>
              <a:t>按</a:t>
            </a:r>
            <a:r>
              <a:rPr lang="en-US" altLang="zh-TW" dirty="0"/>
              <a:t>PB3</a:t>
            </a:r>
            <a:r>
              <a:rPr lang="zh-TW" altLang="en-US" dirty="0"/>
              <a:t>鍵是猜格子</a:t>
            </a:r>
            <a:endParaRPr lang="en-US" altLang="zh-TW" dirty="0"/>
          </a:p>
          <a:p>
            <a:r>
              <a:rPr lang="zh-TW" altLang="en-US" dirty="0"/>
              <a:t>如果猜對可以繼續猜，猜錯就換對手回合</a:t>
            </a:r>
          </a:p>
          <a:p>
            <a:pPr algn="ctr"/>
            <a:endParaRPr lang="en-US" altLang="zh-TW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F79B0AA9-4CF0-A9F4-F7E5-862F1DBC49FC}"/>
              </a:ext>
            </a:extLst>
          </p:cNvPr>
          <p:cNvSpPr/>
          <p:nvPr/>
        </p:nvSpPr>
        <p:spPr>
          <a:xfrm>
            <a:off x="4856533" y="5537174"/>
            <a:ext cx="1746143" cy="108599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當前選取的格子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zh-TW" altLang="en-US" dirty="0">
                <a:solidFill>
                  <a:schemeClr val="tx1"/>
                </a:solidFill>
              </a:rPr>
              <a:t>鼠標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  <a:r>
              <a:rPr lang="zh-TW" altLang="en-US" dirty="0">
                <a:solidFill>
                  <a:schemeClr val="tx1"/>
                </a:solidFill>
              </a:rPr>
              <a:t>也會一直閃爍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2818C597-5975-DB26-09D3-EA1E2C952752}"/>
              </a:ext>
            </a:extLst>
          </p:cNvPr>
          <p:cNvSpPr/>
          <p:nvPr/>
        </p:nvSpPr>
        <p:spPr>
          <a:xfrm>
            <a:off x="3220174" y="5250284"/>
            <a:ext cx="1443956" cy="89805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猜對的點會一直閃爍</a:t>
            </a:r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6790EFFB-3A25-9DCA-C4FA-19033A1BF2E6}"/>
              </a:ext>
            </a:extLst>
          </p:cNvPr>
          <p:cNvSpPr/>
          <p:nvPr/>
        </p:nvSpPr>
        <p:spPr>
          <a:xfrm rot="18144477">
            <a:off x="4664316" y="4866206"/>
            <a:ext cx="507075" cy="30402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C39D9D80-30A9-1894-6FA9-E38CB3CAFB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55" y="1696701"/>
            <a:ext cx="3934374" cy="2686425"/>
          </a:xfrm>
          <a:prstGeom prst="rect">
            <a:avLst/>
          </a:prstGeom>
        </p:spPr>
      </p:pic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2E0B9201-3492-1938-AE2D-6C911C6D0BA6}"/>
              </a:ext>
            </a:extLst>
          </p:cNvPr>
          <p:cNvSpPr/>
          <p:nvPr/>
        </p:nvSpPr>
        <p:spPr>
          <a:xfrm>
            <a:off x="2777814" y="1522612"/>
            <a:ext cx="2988672" cy="103140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Player2</a:t>
            </a:r>
            <a:r>
              <a:rPr lang="zh-TW" altLang="en-US" dirty="0">
                <a:solidFill>
                  <a:schemeClr val="tx1"/>
                </a:solidFill>
              </a:rPr>
              <a:t> 猜的回合</a:t>
            </a:r>
            <a:br>
              <a:rPr lang="en-US" altLang="zh-TW" dirty="0">
                <a:solidFill>
                  <a:schemeClr val="tx1"/>
                </a:solidFill>
              </a:rPr>
            </a:br>
            <a:r>
              <a:rPr lang="zh-TW" altLang="en-US" dirty="0">
                <a:solidFill>
                  <a:schemeClr val="tx1"/>
                </a:solidFill>
              </a:rPr>
              <a:t>當前座標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/>
            <a:r>
              <a:rPr lang="zh-TW" altLang="en-US" dirty="0">
                <a:solidFill>
                  <a:schemeClr val="tx1"/>
                </a:solidFill>
              </a:rPr>
              <a:t>當前得分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zh-TW" altLang="en-US" dirty="0">
                <a:solidFill>
                  <a:schemeClr val="tx1"/>
                </a:solidFill>
              </a:rPr>
              <a:t>滿分共</a:t>
            </a:r>
            <a:r>
              <a:rPr lang="en-US" altLang="zh-TW" dirty="0">
                <a:solidFill>
                  <a:schemeClr val="tx1"/>
                </a:solidFill>
              </a:rPr>
              <a:t>17</a:t>
            </a:r>
            <a:r>
              <a:rPr lang="zh-TW" altLang="en-US" dirty="0">
                <a:solidFill>
                  <a:schemeClr val="tx1"/>
                </a:solidFill>
              </a:rPr>
              <a:t>分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A0246D80-3694-5DE9-F477-3BBBA5AA2A23}"/>
              </a:ext>
            </a:extLst>
          </p:cNvPr>
          <p:cNvSpPr/>
          <p:nvPr/>
        </p:nvSpPr>
        <p:spPr>
          <a:xfrm>
            <a:off x="-11169" y="4028358"/>
            <a:ext cx="3388807" cy="26246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/>
              <a:t>猜對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蜂鳴器發</a:t>
            </a:r>
            <a:r>
              <a:rPr lang="en-US" altLang="zh-TW" dirty="0"/>
              <a:t>Re</a:t>
            </a:r>
            <a:r>
              <a:rPr lang="zh-TW" altLang="en-US" dirty="0"/>
              <a:t>的音，並可以繼續猜</a:t>
            </a:r>
            <a:endParaRPr lang="en-US" altLang="zh-TW" dirty="0"/>
          </a:p>
          <a:p>
            <a:r>
              <a:rPr lang="zh-TW" altLang="en-US" dirty="0"/>
              <a:t>猜錯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蜂鳴器發</a:t>
            </a:r>
            <a:r>
              <a:rPr lang="en-US" altLang="zh-TW" dirty="0"/>
              <a:t>Do</a:t>
            </a:r>
            <a:r>
              <a:rPr lang="zh-TW" altLang="en-US" dirty="0"/>
              <a:t>的音，換對手猜</a:t>
            </a:r>
            <a:endParaRPr lang="en-US" altLang="zh-TW" dirty="0"/>
          </a:p>
          <a:p>
            <a:r>
              <a:rPr lang="zh-TW" altLang="en-US" dirty="0"/>
              <a:t>猜重複格子</a:t>
            </a:r>
            <a:r>
              <a:rPr lang="en-US" altLang="zh-TW" dirty="0"/>
              <a:t>(</a:t>
            </a:r>
            <a:r>
              <a:rPr lang="zh-TW" altLang="en-US" dirty="0"/>
              <a:t>已猜過</a:t>
            </a:r>
            <a:r>
              <a:rPr lang="en-US" altLang="zh-TW" dirty="0"/>
              <a:t>):</a:t>
            </a:r>
          </a:p>
          <a:p>
            <a:r>
              <a:rPr lang="zh-TW" altLang="en-US" dirty="0"/>
              <a:t>蜂鳴器發</a:t>
            </a:r>
            <a:r>
              <a:rPr lang="en-US" altLang="zh-TW" dirty="0"/>
              <a:t>Do</a:t>
            </a:r>
            <a:r>
              <a:rPr lang="zh-TW" altLang="en-US" dirty="0"/>
              <a:t>的音，但可以繼續猜</a:t>
            </a:r>
          </a:p>
        </p:txBody>
      </p:sp>
    </p:spTree>
    <p:extLst>
      <p:ext uri="{BB962C8B-B14F-4D97-AF65-F5344CB8AC3E}">
        <p14:creationId xmlns:p14="http://schemas.microsoft.com/office/powerpoint/2010/main" val="884332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2B1F4-7305-36AB-9ECF-3B2ACBDCA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2CF62E-F45F-248F-33C4-01EDF3D7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761" y="66159"/>
            <a:ext cx="6810139" cy="1017784"/>
          </a:xfrm>
        </p:spPr>
        <p:txBody>
          <a:bodyPr>
            <a:normAutofit/>
          </a:bodyPr>
          <a:lstStyle/>
          <a:p>
            <a:r>
              <a:rPr lang="zh-TW" altLang="en-US" dirty="0"/>
              <a:t>流程、設計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mode4</a:t>
            </a:r>
            <a:endParaRPr lang="zh-TW" altLang="en-US" dirty="0"/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CCB742F0-AE11-2CB8-9286-D639C56FCE35}"/>
              </a:ext>
            </a:extLst>
          </p:cNvPr>
          <p:cNvSpPr/>
          <p:nvPr/>
        </p:nvSpPr>
        <p:spPr>
          <a:xfrm rot="10800000">
            <a:off x="7194808" y="-312410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B94135D7-1D46-311B-D4D8-C49A6C4A08B2}"/>
              </a:ext>
            </a:extLst>
          </p:cNvPr>
          <p:cNvSpPr/>
          <p:nvPr/>
        </p:nvSpPr>
        <p:spPr>
          <a:xfrm rot="16200000">
            <a:off x="7418328" y="2366647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D13FE41-3491-E7F2-FDAC-284F78943A04}"/>
              </a:ext>
            </a:extLst>
          </p:cNvPr>
          <p:cNvSpPr/>
          <p:nvPr/>
        </p:nvSpPr>
        <p:spPr>
          <a:xfrm>
            <a:off x="-2685393" y="1049961"/>
            <a:ext cx="8418786" cy="6796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9ED00E1-6710-2B21-89A5-E940006F5580}"/>
              </a:ext>
            </a:extLst>
          </p:cNvPr>
          <p:cNvSpPr txBox="1"/>
          <p:nvPr/>
        </p:nvSpPr>
        <p:spPr>
          <a:xfrm>
            <a:off x="68342" y="1334441"/>
            <a:ext cx="40163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這裡程式的部分跟</a:t>
            </a:r>
            <a:r>
              <a:rPr lang="en-US" altLang="zh-TW" sz="2000" dirty="0"/>
              <a:t>mode3</a:t>
            </a:r>
            <a:r>
              <a:rPr lang="zh-TW" altLang="en-US" sz="2000" dirty="0"/>
              <a:t>一樣，只是把</a:t>
            </a:r>
            <a:r>
              <a:rPr lang="en-US" altLang="zh-TW" sz="2000" dirty="0"/>
              <a:t>player1</a:t>
            </a:r>
            <a:r>
              <a:rPr lang="zh-TW" altLang="en-US" sz="2000" dirty="0"/>
              <a:t>的資料改成</a:t>
            </a:r>
            <a:r>
              <a:rPr lang="en-US" altLang="zh-TW" sz="2000" dirty="0"/>
              <a:t>player2</a:t>
            </a:r>
            <a:r>
              <a:rPr lang="zh-TW" altLang="en-US" sz="2000" dirty="0"/>
              <a:t>的</a:t>
            </a:r>
            <a:endParaRPr lang="en-US" altLang="zh-TW" sz="20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E7A9D9A-EE83-EEF3-4047-AD87D886E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900" y="66159"/>
            <a:ext cx="3857086" cy="35580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35C8109-9CFB-2017-E55E-1E7E25732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257" y="1710488"/>
            <a:ext cx="4792088" cy="489712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D5DB88E-DB69-16F3-763E-A8DA999B2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61" y="2035087"/>
            <a:ext cx="3648639" cy="4532997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6B7A28C0-C552-C7CF-1CF0-DDD76E521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6889" y="2077873"/>
            <a:ext cx="3717141" cy="446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46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6BB3E-090B-527B-F638-693F9AE13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975423-D0BF-D383-A8FB-EB508790F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761" y="66159"/>
            <a:ext cx="4677104" cy="1017784"/>
          </a:xfrm>
        </p:spPr>
        <p:txBody>
          <a:bodyPr>
            <a:normAutofit/>
          </a:bodyPr>
          <a:lstStyle/>
          <a:p>
            <a:r>
              <a:rPr lang="zh-TW" altLang="en-US" dirty="0"/>
              <a:t>軍艦棋 介紹</a:t>
            </a: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BF2F9773-055F-6B2F-E027-AAC913E6A5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0635" y="1631785"/>
            <a:ext cx="6726620" cy="2462350"/>
          </a:xfrm>
        </p:spPr>
        <p:txBody>
          <a:bodyPr>
            <a:normAutofit/>
          </a:bodyPr>
          <a:lstStyle/>
          <a:p>
            <a:pPr algn="l"/>
            <a:r>
              <a:rPr lang="zh-TW" altLang="en-US" dirty="0"/>
              <a:t>雙方玩家將自己的軍艦布置在棋盤上，並去猜對方玩家軍艦的位置。</a:t>
            </a:r>
            <a:endParaRPr lang="en-US" altLang="zh-TW" dirty="0"/>
          </a:p>
          <a:p>
            <a:pPr algn="l"/>
            <a:r>
              <a:rPr lang="zh-TW" altLang="en-US" dirty="0"/>
              <a:t>過程是由回合制進行的，由一方先猜另一方軍艦的位置。倘若猜對其中一個位置可以繼續連猜。反之，猜錯就換對方猜我方的軍艦位置。</a:t>
            </a:r>
            <a:endParaRPr lang="en-US" altLang="zh-TW" dirty="0"/>
          </a:p>
          <a:p>
            <a:pPr algn="l"/>
            <a:r>
              <a:rPr lang="zh-TW" altLang="en-US" dirty="0"/>
              <a:t>最先猜出對手全部軍艦的位置的人就贏了。</a:t>
            </a: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F1A51F53-8CBA-A71C-34F9-FAA6C82F3CAE}"/>
              </a:ext>
            </a:extLst>
          </p:cNvPr>
          <p:cNvSpPr/>
          <p:nvPr/>
        </p:nvSpPr>
        <p:spPr>
          <a:xfrm rot="10800000">
            <a:off x="7251136" y="-235154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9A0C0DF2-C239-5518-1BB7-AAADD01F3670}"/>
              </a:ext>
            </a:extLst>
          </p:cNvPr>
          <p:cNvSpPr/>
          <p:nvPr/>
        </p:nvSpPr>
        <p:spPr>
          <a:xfrm>
            <a:off x="-401320" y="2493647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5BFBD63-947A-5345-D2A4-9F30341307D7}"/>
              </a:ext>
            </a:extLst>
          </p:cNvPr>
          <p:cNvSpPr/>
          <p:nvPr/>
        </p:nvSpPr>
        <p:spPr>
          <a:xfrm>
            <a:off x="-2685393" y="1049961"/>
            <a:ext cx="8418786" cy="6796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 descr="海战棋价格报价行情- 京东">
            <a:extLst>
              <a:ext uri="{FF2B5EF4-FFF2-40B4-BE49-F238E27FC236}">
                <a16:creationId xmlns:a16="http://schemas.microsoft.com/office/drawing/2014/main" id="{B052F80E-9CF1-CF6B-FDE3-D14931830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746" y="1252474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04038078-E66C-29F1-9539-E4BCB6629918}"/>
              </a:ext>
            </a:extLst>
          </p:cNvPr>
          <p:cNvSpPr txBox="1"/>
          <p:nvPr/>
        </p:nvSpPr>
        <p:spPr>
          <a:xfrm>
            <a:off x="8682547" y="4784800"/>
            <a:ext cx="30900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海戰 </a:t>
            </a:r>
            <a:r>
              <a:rPr lang="en-US" altLang="zh-TW" dirty="0">
                <a:hlinkClick r:id="rId3"/>
              </a:rPr>
              <a:t>(</a:t>
            </a:r>
            <a:r>
              <a:rPr lang="zh-TW" altLang="en-US" dirty="0">
                <a:hlinkClick r:id="rId3"/>
              </a:rPr>
              <a:t>遊戲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r>
              <a:rPr lang="en-US" altLang="zh-TW" dirty="0"/>
              <a:t>wiki</a:t>
            </a:r>
            <a:r>
              <a:rPr lang="zh-TW" altLang="en-US" dirty="0"/>
              <a:t>介紹</a:t>
            </a:r>
          </a:p>
        </p:txBody>
      </p:sp>
    </p:spTree>
    <p:extLst>
      <p:ext uri="{BB962C8B-B14F-4D97-AF65-F5344CB8AC3E}">
        <p14:creationId xmlns:p14="http://schemas.microsoft.com/office/powerpoint/2010/main" val="3595701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E3BE7-E21F-E685-BE8D-AA338EF6B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80D3CC-9304-F527-E258-2895E0D4C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761" y="66159"/>
            <a:ext cx="6810139" cy="1017784"/>
          </a:xfrm>
        </p:spPr>
        <p:txBody>
          <a:bodyPr>
            <a:normAutofit/>
          </a:bodyPr>
          <a:lstStyle/>
          <a:p>
            <a:r>
              <a:rPr lang="zh-TW" altLang="en-US" dirty="0"/>
              <a:t>流程、設計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mode5</a:t>
            </a:r>
            <a:endParaRPr lang="zh-TW" altLang="en-US" dirty="0"/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48CDAF50-F3DE-5127-5FBC-E1A7884548A9}"/>
              </a:ext>
            </a:extLst>
          </p:cNvPr>
          <p:cNvSpPr/>
          <p:nvPr/>
        </p:nvSpPr>
        <p:spPr>
          <a:xfrm rot="10800000">
            <a:off x="7194808" y="-312410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F7A76CC9-D0A8-93D1-A74D-CBAC7627D559}"/>
              </a:ext>
            </a:extLst>
          </p:cNvPr>
          <p:cNvSpPr/>
          <p:nvPr/>
        </p:nvSpPr>
        <p:spPr>
          <a:xfrm rot="16200000">
            <a:off x="7418328" y="2366647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8DABFF0-6837-BDFC-47E0-76B846146E6E}"/>
              </a:ext>
            </a:extLst>
          </p:cNvPr>
          <p:cNvSpPr/>
          <p:nvPr/>
        </p:nvSpPr>
        <p:spPr>
          <a:xfrm>
            <a:off x="-2685393" y="1049961"/>
            <a:ext cx="8418786" cy="6796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03AC4FA-D3B4-BFE3-D3A5-F565E1AAF885}"/>
              </a:ext>
            </a:extLst>
          </p:cNvPr>
          <p:cNvSpPr txBox="1"/>
          <p:nvPr/>
        </p:nvSpPr>
        <p:spPr>
          <a:xfrm>
            <a:off x="4650502" y="1211741"/>
            <a:ext cx="4016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勝利前的畫面</a:t>
            </a:r>
            <a:endParaRPr lang="en-US" altLang="zh-TW" sz="2000" dirty="0"/>
          </a:p>
        </p:txBody>
      </p:sp>
      <p:pic>
        <p:nvPicPr>
          <p:cNvPr id="4098" name="Picture 2" descr="未提供說明。">
            <a:extLst>
              <a:ext uri="{FF2B5EF4-FFF2-40B4-BE49-F238E27FC236}">
                <a16:creationId xmlns:a16="http://schemas.microsoft.com/office/drawing/2014/main" id="{43EFF8A1-0BD4-BF4E-973E-C69EEDDBA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887313" y="543639"/>
            <a:ext cx="3054808" cy="407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未提供說明。">
            <a:extLst>
              <a:ext uri="{FF2B5EF4-FFF2-40B4-BE49-F238E27FC236}">
                <a16:creationId xmlns:a16="http://schemas.microsoft.com/office/drawing/2014/main" id="{A7FBAA35-BD8D-9BE4-65E5-E7E5C06C4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141" y="2966605"/>
            <a:ext cx="4443307" cy="333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未提供說明。">
            <a:extLst>
              <a:ext uri="{FF2B5EF4-FFF2-40B4-BE49-F238E27FC236}">
                <a16:creationId xmlns:a16="http://schemas.microsoft.com/office/drawing/2014/main" id="{B60A30C7-2F92-CAF3-894F-DB5C3AE81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375471" y="1356856"/>
            <a:ext cx="3852805" cy="5137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251871A7-8310-F08C-F02C-5707FCD4F39E}"/>
              </a:ext>
            </a:extLst>
          </p:cNvPr>
          <p:cNvSpPr txBox="1"/>
          <p:nvPr/>
        </p:nvSpPr>
        <p:spPr>
          <a:xfrm>
            <a:off x="508059" y="1505063"/>
            <a:ext cx="4016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勝利畫面</a:t>
            </a:r>
            <a:endParaRPr lang="en-US" altLang="zh-TW" sz="2000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DC34FB8A-6E8A-CB2F-8112-83CA90AA9C50}"/>
              </a:ext>
            </a:extLst>
          </p:cNvPr>
          <p:cNvSpPr/>
          <p:nvPr/>
        </p:nvSpPr>
        <p:spPr>
          <a:xfrm>
            <a:off x="1049762" y="2580178"/>
            <a:ext cx="1173868" cy="41212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mode5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0108C57-8278-26C0-F31E-6FF25877B7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5346" y="3629861"/>
            <a:ext cx="3010311" cy="257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47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688F3-884B-C54A-BDA3-6D195D872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E0FF67-C159-3DAD-30EF-8AB57A756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761" y="66159"/>
            <a:ext cx="6810139" cy="1017784"/>
          </a:xfrm>
        </p:spPr>
        <p:txBody>
          <a:bodyPr>
            <a:normAutofit/>
          </a:bodyPr>
          <a:lstStyle/>
          <a:p>
            <a:r>
              <a:rPr lang="zh-TW" altLang="en-US" dirty="0"/>
              <a:t>流程、設計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mode5</a:t>
            </a:r>
            <a:endParaRPr lang="zh-TW" altLang="en-US" dirty="0"/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DDE24BC3-2040-9F30-BE53-F961848DF6EF}"/>
              </a:ext>
            </a:extLst>
          </p:cNvPr>
          <p:cNvSpPr/>
          <p:nvPr/>
        </p:nvSpPr>
        <p:spPr>
          <a:xfrm rot="10800000">
            <a:off x="7194808" y="-312410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B5B259C9-7225-710B-2803-6E27C9D6BCD9}"/>
              </a:ext>
            </a:extLst>
          </p:cNvPr>
          <p:cNvSpPr/>
          <p:nvPr/>
        </p:nvSpPr>
        <p:spPr>
          <a:xfrm rot="16200000">
            <a:off x="7418328" y="2366647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405D7DD-FFD8-B844-CD15-B4FE296C65E6}"/>
              </a:ext>
            </a:extLst>
          </p:cNvPr>
          <p:cNvSpPr/>
          <p:nvPr/>
        </p:nvSpPr>
        <p:spPr>
          <a:xfrm>
            <a:off x="-2685393" y="1049961"/>
            <a:ext cx="8418786" cy="6796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3ABE46B-7CDD-B0BF-DA9F-8EAEC402C77F}"/>
              </a:ext>
            </a:extLst>
          </p:cNvPr>
          <p:cNvSpPr txBox="1"/>
          <p:nvPr/>
        </p:nvSpPr>
        <p:spPr>
          <a:xfrm>
            <a:off x="68342" y="1334441"/>
            <a:ext cx="40163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勝利之後就留在</a:t>
            </a:r>
            <a:r>
              <a:rPr lang="en-US" altLang="zh-TW" sz="2000" dirty="0"/>
              <a:t>mode5</a:t>
            </a:r>
            <a:r>
              <a:rPr lang="zh-TW" altLang="en-US" sz="2000" dirty="0"/>
              <a:t>的狀態</a:t>
            </a:r>
            <a:br>
              <a:rPr lang="en-US" altLang="zh-TW" sz="2000" dirty="0"/>
            </a:br>
            <a:r>
              <a:rPr lang="zh-TW" altLang="en-US" sz="2000" dirty="0"/>
              <a:t>若要重新一把就按下</a:t>
            </a:r>
            <a:r>
              <a:rPr lang="en-US" altLang="zh-TW" sz="2000" dirty="0"/>
              <a:t>reset</a:t>
            </a:r>
            <a:r>
              <a:rPr lang="zh-TW" altLang="en-US" sz="2000" dirty="0"/>
              <a:t> 鍵</a:t>
            </a:r>
            <a:endParaRPr lang="en-US" altLang="zh-TW" sz="2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7F663C7-61C1-B4EC-D2CB-025E3BADA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353" y="1441176"/>
            <a:ext cx="5125165" cy="19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14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4DD53-EAC6-6707-F26D-27CC42BA4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C6465A-795D-D8D4-AA2F-3FE52024E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761" y="66159"/>
            <a:ext cx="6810139" cy="1017784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/>
              <a:t>Demo Video</a:t>
            </a:r>
            <a:endParaRPr lang="zh-TW" altLang="en-US" dirty="0"/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D1F73A20-9918-E404-3B38-859BBEF7621F}"/>
              </a:ext>
            </a:extLst>
          </p:cNvPr>
          <p:cNvSpPr/>
          <p:nvPr/>
        </p:nvSpPr>
        <p:spPr>
          <a:xfrm rot="10800000">
            <a:off x="7194808" y="-312410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BA8CAE43-3483-FEEC-26B3-0F09AD8F42BA}"/>
              </a:ext>
            </a:extLst>
          </p:cNvPr>
          <p:cNvSpPr/>
          <p:nvPr/>
        </p:nvSpPr>
        <p:spPr>
          <a:xfrm rot="16200000">
            <a:off x="7418328" y="2366647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3AF15F-84DD-F4E8-1755-A6E2011E8EA9}"/>
              </a:ext>
            </a:extLst>
          </p:cNvPr>
          <p:cNvSpPr/>
          <p:nvPr/>
        </p:nvSpPr>
        <p:spPr>
          <a:xfrm>
            <a:off x="-2685393" y="1049961"/>
            <a:ext cx="8418786" cy="6796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95F5C98-0473-2367-C93B-C4D295FAE4B0}"/>
              </a:ext>
            </a:extLst>
          </p:cNvPr>
          <p:cNvSpPr txBox="1"/>
          <p:nvPr/>
        </p:nvSpPr>
        <p:spPr>
          <a:xfrm>
            <a:off x="784661" y="1432560"/>
            <a:ext cx="5679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2"/>
              </a:rPr>
              <a:t>https://photos.app.goo.gl/DZGfLWWdFC1UmKbm9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6A818AA-E7BA-F998-7D47-4245F300B815}"/>
              </a:ext>
            </a:extLst>
          </p:cNvPr>
          <p:cNvSpPr txBox="1"/>
          <p:nvPr/>
        </p:nvSpPr>
        <p:spPr>
          <a:xfrm>
            <a:off x="784661" y="2245360"/>
            <a:ext cx="6116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Github</a:t>
            </a:r>
            <a:r>
              <a:rPr lang="en-US" altLang="zh-TW" dirty="0"/>
              <a:t> link:</a:t>
            </a:r>
          </a:p>
          <a:p>
            <a:r>
              <a:rPr lang="en-US" altLang="zh-TW" dirty="0">
                <a:hlinkClick r:id="rId3"/>
              </a:rPr>
              <a:t>https://github.com/rickyC3/MicroProcessor-Final-Project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A437F30-3063-C146-2CE3-BA092DBA569D}"/>
              </a:ext>
            </a:extLst>
          </p:cNvPr>
          <p:cNvSpPr txBox="1"/>
          <p:nvPr/>
        </p:nvSpPr>
        <p:spPr>
          <a:xfrm>
            <a:off x="538480" y="4053840"/>
            <a:ext cx="482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報告到這裡結束，謝謝教授和助教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PS:</a:t>
            </a:r>
            <a:r>
              <a:rPr lang="zh-TW" altLang="en-US" dirty="0"/>
              <a:t> 有一塊點矩陣顯示器和</a:t>
            </a:r>
            <a:r>
              <a:rPr lang="en-US" altLang="zh-TW" dirty="0"/>
              <a:t>OLED</a:t>
            </a:r>
            <a:r>
              <a:rPr lang="zh-TW" altLang="en-US" dirty="0"/>
              <a:t>有壞，還請助教操作時記得更換</a:t>
            </a:r>
          </a:p>
        </p:txBody>
      </p:sp>
    </p:spTree>
    <p:extLst>
      <p:ext uri="{BB962C8B-B14F-4D97-AF65-F5344CB8AC3E}">
        <p14:creationId xmlns:p14="http://schemas.microsoft.com/office/powerpoint/2010/main" val="2356153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02084-B447-C167-9AB5-E0E1A4E36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223D27-D4B8-1FE4-871D-833E855B38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761" y="66159"/>
            <a:ext cx="4677104" cy="1017784"/>
          </a:xfrm>
        </p:spPr>
        <p:txBody>
          <a:bodyPr>
            <a:normAutofit/>
          </a:bodyPr>
          <a:lstStyle/>
          <a:p>
            <a:r>
              <a:rPr lang="zh-TW" altLang="en-US" dirty="0"/>
              <a:t>規格、佈線</a:t>
            </a: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55F26759-C349-2B95-52D4-F87B461E3672}"/>
              </a:ext>
            </a:extLst>
          </p:cNvPr>
          <p:cNvSpPr/>
          <p:nvPr/>
        </p:nvSpPr>
        <p:spPr>
          <a:xfrm rot="10800000">
            <a:off x="7251136" y="-269568"/>
            <a:ext cx="5171440" cy="4622800"/>
          </a:xfrm>
          <a:prstGeom prst="rtTriangle">
            <a:avLst/>
          </a:prstGeom>
          <a:solidFill>
            <a:schemeClr val="accent4">
              <a:lumMod val="7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913041AA-B61A-FDC1-303C-D8BD387AD7EC}"/>
              </a:ext>
            </a:extLst>
          </p:cNvPr>
          <p:cNvSpPr/>
          <p:nvPr/>
        </p:nvSpPr>
        <p:spPr>
          <a:xfrm>
            <a:off x="-401320" y="2493647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535F463-0BE7-0247-07C1-96639D7EF99D}"/>
              </a:ext>
            </a:extLst>
          </p:cNvPr>
          <p:cNvSpPr/>
          <p:nvPr/>
        </p:nvSpPr>
        <p:spPr>
          <a:xfrm>
            <a:off x="-2685393" y="1049961"/>
            <a:ext cx="8418786" cy="6796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 descr="未提供說明。">
            <a:extLst>
              <a:ext uri="{FF2B5EF4-FFF2-40B4-BE49-F238E27FC236}">
                <a16:creationId xmlns:a16="http://schemas.microsoft.com/office/drawing/2014/main" id="{53C6D698-7B1D-CC33-18B9-B909D97EC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9" y="1291699"/>
            <a:ext cx="7204347" cy="5403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5AED6730-79AC-372E-145D-A631297C01F6}"/>
              </a:ext>
            </a:extLst>
          </p:cNvPr>
          <p:cNvSpPr txBox="1"/>
          <p:nvPr/>
        </p:nvSpPr>
        <p:spPr>
          <a:xfrm>
            <a:off x="7517065" y="396484"/>
            <a:ext cx="4411174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/>
              <a:t>MAX7219 點矩陣顯示器(matrixnum 4)</a:t>
            </a:r>
          </a:p>
          <a:p>
            <a:r>
              <a:rPr lang="zh-TW" altLang="en-US" sz="2400" dirty="0"/>
              <a:t>DIN P0_2</a:t>
            </a:r>
          </a:p>
          <a:p>
            <a:r>
              <a:rPr lang="zh-TW" altLang="en-US" sz="2400" dirty="0"/>
              <a:t>CS  P0_3</a:t>
            </a:r>
          </a:p>
          <a:p>
            <a:r>
              <a:rPr lang="zh-TW" altLang="en-US" sz="2400" dirty="0"/>
              <a:t>CLK P0_4</a:t>
            </a:r>
          </a:p>
          <a:p>
            <a:endParaRPr lang="zh-TW" altLang="en-US" sz="2400" dirty="0"/>
          </a:p>
          <a:p>
            <a:r>
              <a:rPr lang="zh-TW" altLang="en-US" sz="2400" dirty="0"/>
              <a:t>OLED</a:t>
            </a:r>
          </a:p>
          <a:p>
            <a:r>
              <a:rPr lang="zh-TW" altLang="en-US" sz="2400" dirty="0"/>
              <a:t>SCL P0_0</a:t>
            </a:r>
          </a:p>
          <a:p>
            <a:r>
              <a:rPr lang="zh-TW" altLang="en-US" sz="2400" dirty="0"/>
              <a:t>SDA P0_1</a:t>
            </a:r>
          </a:p>
          <a:p>
            <a:endParaRPr lang="zh-TW" altLang="en-US" sz="2400" dirty="0"/>
          </a:p>
          <a:p>
            <a:r>
              <a:rPr lang="zh-TW" altLang="en-US" sz="2400" dirty="0"/>
              <a:t>2*4 key_board</a:t>
            </a:r>
          </a:p>
          <a:p>
            <a:r>
              <a:rPr lang="zh-TW" altLang="en-US" sz="2400" dirty="0"/>
              <a:t>row1 out P2_7</a:t>
            </a:r>
          </a:p>
          <a:p>
            <a:r>
              <a:rPr lang="zh-TW" altLang="en-US" sz="2400" dirty="0"/>
              <a:t>row2 out P2_6</a:t>
            </a:r>
          </a:p>
          <a:p>
            <a:r>
              <a:rPr lang="zh-TW" altLang="en-US" sz="2400" dirty="0"/>
              <a:t>col1 in  P2_5</a:t>
            </a:r>
          </a:p>
          <a:p>
            <a:r>
              <a:rPr lang="zh-TW" altLang="en-US" sz="2400" dirty="0"/>
              <a:t>col2 in  P2_4</a:t>
            </a:r>
          </a:p>
          <a:p>
            <a:r>
              <a:rPr lang="zh-TW" altLang="en-US" sz="2400" dirty="0"/>
              <a:t>col3 in  P2_3</a:t>
            </a:r>
          </a:p>
          <a:p>
            <a:r>
              <a:rPr lang="zh-TW" altLang="en-US" sz="2400" dirty="0"/>
              <a:t>col4 in  P2_2</a:t>
            </a:r>
          </a:p>
        </p:txBody>
      </p:sp>
    </p:spTree>
    <p:extLst>
      <p:ext uri="{BB962C8B-B14F-4D97-AF65-F5344CB8AC3E}">
        <p14:creationId xmlns:p14="http://schemas.microsoft.com/office/powerpoint/2010/main" val="1926809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A61D8-AF82-59DC-2C9E-6C24CB522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B51B38-B174-E2EC-89B4-6FDD4C342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761" y="66159"/>
            <a:ext cx="4970391" cy="1017784"/>
          </a:xfrm>
        </p:spPr>
        <p:txBody>
          <a:bodyPr>
            <a:normAutofit/>
          </a:bodyPr>
          <a:lstStyle/>
          <a:p>
            <a:r>
              <a:rPr lang="zh-TW" altLang="en-US" dirty="0"/>
              <a:t>流程、設計</a:t>
            </a: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2CBB330D-CE6B-24F7-7C71-56DBFF4C7CFD}"/>
              </a:ext>
            </a:extLst>
          </p:cNvPr>
          <p:cNvSpPr/>
          <p:nvPr/>
        </p:nvSpPr>
        <p:spPr>
          <a:xfrm rot="10800000">
            <a:off x="7194808" y="-312410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316E64BE-5F4C-F966-374B-E0F330B41BE1}"/>
              </a:ext>
            </a:extLst>
          </p:cNvPr>
          <p:cNvSpPr/>
          <p:nvPr/>
        </p:nvSpPr>
        <p:spPr>
          <a:xfrm rot="16200000">
            <a:off x="7418328" y="2366647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381152F-68E9-304D-6E8B-108A3814962E}"/>
              </a:ext>
            </a:extLst>
          </p:cNvPr>
          <p:cNvSpPr/>
          <p:nvPr/>
        </p:nvSpPr>
        <p:spPr>
          <a:xfrm>
            <a:off x="-2685393" y="1049961"/>
            <a:ext cx="8418786" cy="6796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343ADA7-C96F-0E06-1170-2F786567DF0F}"/>
              </a:ext>
            </a:extLst>
          </p:cNvPr>
          <p:cNvSpPr txBox="1"/>
          <p:nvPr/>
        </p:nvSpPr>
        <p:spPr>
          <a:xfrm>
            <a:off x="725213" y="1498600"/>
            <a:ext cx="938398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Mode0</a:t>
            </a:r>
          </a:p>
          <a:p>
            <a:r>
              <a:rPr lang="zh-TW" altLang="en-US" sz="2800" dirty="0"/>
              <a:t>雙方玩家準備階段</a:t>
            </a:r>
            <a:r>
              <a:rPr lang="en-US" altLang="zh-TW" sz="2800" dirty="0"/>
              <a:t>(</a:t>
            </a:r>
            <a:r>
              <a:rPr lang="zh-TW" altLang="en-US" sz="2800" dirty="0"/>
              <a:t>按下</a:t>
            </a:r>
            <a:r>
              <a:rPr lang="en-US" altLang="zh-TW" sz="2800" dirty="0"/>
              <a:t>PB1, PB4</a:t>
            </a:r>
            <a:r>
              <a:rPr lang="zh-TW" altLang="en-US" sz="2800" dirty="0"/>
              <a:t>開始</a:t>
            </a:r>
            <a:r>
              <a:rPr lang="en-US" altLang="zh-TW" sz="2800" dirty="0"/>
              <a:t>)</a:t>
            </a:r>
          </a:p>
          <a:p>
            <a:r>
              <a:rPr lang="en-US" altLang="zh-TW" sz="2800" dirty="0"/>
              <a:t>Mode1</a:t>
            </a:r>
          </a:p>
          <a:p>
            <a:r>
              <a:rPr lang="zh-TW" altLang="en-US" sz="2800" dirty="0"/>
              <a:t>玩家</a:t>
            </a:r>
            <a:r>
              <a:rPr lang="en-US" altLang="zh-TW" sz="2800" dirty="0"/>
              <a:t>1 </a:t>
            </a:r>
            <a:r>
              <a:rPr lang="zh-TW" altLang="en-US" sz="2800" dirty="0"/>
              <a:t>設置軍艦位置</a:t>
            </a:r>
            <a:r>
              <a:rPr lang="en-US" altLang="zh-TW" sz="2800" dirty="0"/>
              <a:t>(</a:t>
            </a:r>
            <a:r>
              <a:rPr lang="zh-TW" altLang="en-US" sz="2800" dirty="0"/>
              <a:t>按</a:t>
            </a:r>
            <a:r>
              <a:rPr lang="en-US" altLang="zh-TW" sz="2800" dirty="0"/>
              <a:t>PB1</a:t>
            </a:r>
            <a:r>
              <a:rPr lang="zh-TW" altLang="en-US" sz="2800" dirty="0"/>
              <a:t>來確定軍艦擺放位置</a:t>
            </a:r>
            <a:r>
              <a:rPr lang="en-US" altLang="zh-TW" sz="2800" dirty="0"/>
              <a:t>)</a:t>
            </a:r>
          </a:p>
          <a:p>
            <a:r>
              <a:rPr lang="en-US" altLang="zh-TW" sz="2800" dirty="0"/>
              <a:t>Mode2</a:t>
            </a:r>
          </a:p>
          <a:p>
            <a:r>
              <a:rPr lang="zh-TW" altLang="en-US" sz="2800" dirty="0"/>
              <a:t>玩家</a:t>
            </a:r>
            <a:r>
              <a:rPr lang="en-US" altLang="zh-TW" sz="2800" dirty="0"/>
              <a:t>2</a:t>
            </a:r>
            <a:r>
              <a:rPr lang="zh-TW" altLang="en-US" sz="2800" dirty="0"/>
              <a:t>設置軍艦位置</a:t>
            </a:r>
            <a:r>
              <a:rPr lang="en-US" altLang="zh-TW" sz="2800" dirty="0"/>
              <a:t>(</a:t>
            </a:r>
            <a:r>
              <a:rPr lang="zh-TW" altLang="en-US" sz="2800" dirty="0"/>
              <a:t>按</a:t>
            </a:r>
            <a:r>
              <a:rPr lang="en-US" altLang="zh-TW" sz="2800" dirty="0"/>
              <a:t>PB4</a:t>
            </a:r>
            <a:r>
              <a:rPr lang="zh-TW" altLang="en-US" sz="2800" dirty="0"/>
              <a:t>來確定軍艦擺放位置</a:t>
            </a:r>
            <a:r>
              <a:rPr lang="en-US" altLang="zh-TW" sz="2800" dirty="0"/>
              <a:t>)</a:t>
            </a:r>
          </a:p>
          <a:p>
            <a:r>
              <a:rPr lang="en-US" altLang="zh-TW" sz="2800" dirty="0"/>
              <a:t>Mode3</a:t>
            </a:r>
          </a:p>
          <a:p>
            <a:r>
              <a:rPr lang="zh-TW" altLang="en-US" sz="2800" dirty="0"/>
              <a:t>玩家</a:t>
            </a:r>
            <a:r>
              <a:rPr lang="en-US" altLang="zh-TW" sz="2800" dirty="0"/>
              <a:t>1</a:t>
            </a:r>
            <a:r>
              <a:rPr lang="zh-TW" altLang="en-US" sz="2800" dirty="0"/>
              <a:t>猜玩家</a:t>
            </a:r>
            <a:r>
              <a:rPr lang="en-US" altLang="zh-TW" sz="2800" dirty="0"/>
              <a:t>2</a:t>
            </a:r>
            <a:r>
              <a:rPr lang="zh-TW" altLang="en-US" sz="2800" dirty="0"/>
              <a:t>的軍艦位置</a:t>
            </a:r>
            <a:endParaRPr lang="en-US" altLang="zh-TW" sz="2800" dirty="0"/>
          </a:p>
          <a:p>
            <a:r>
              <a:rPr lang="en-US" altLang="zh-TW" sz="2800" dirty="0"/>
              <a:t>Mode4</a:t>
            </a:r>
          </a:p>
          <a:p>
            <a:r>
              <a:rPr lang="zh-TW" altLang="en-US" sz="2800" dirty="0"/>
              <a:t>玩家</a:t>
            </a:r>
            <a:r>
              <a:rPr lang="en-US" altLang="zh-TW" sz="2800" dirty="0"/>
              <a:t>2</a:t>
            </a:r>
            <a:r>
              <a:rPr lang="zh-TW" altLang="en-US" sz="2800" dirty="0"/>
              <a:t>猜玩家</a:t>
            </a:r>
            <a:r>
              <a:rPr lang="en-US" altLang="zh-TW" sz="2800" dirty="0"/>
              <a:t>1</a:t>
            </a:r>
            <a:r>
              <a:rPr lang="zh-TW" altLang="en-US" sz="2800" dirty="0"/>
              <a:t>的軍艦位置</a:t>
            </a:r>
            <a:endParaRPr lang="en-US" altLang="zh-TW" sz="2800" dirty="0"/>
          </a:p>
          <a:p>
            <a:r>
              <a:rPr lang="en-US" altLang="zh-TW" sz="2800" dirty="0"/>
              <a:t>Mode5</a:t>
            </a:r>
          </a:p>
          <a:p>
            <a:r>
              <a:rPr lang="zh-TW" altLang="en-US" sz="2800" dirty="0"/>
              <a:t>玩家</a:t>
            </a:r>
            <a:r>
              <a:rPr lang="en-US" altLang="zh-TW" sz="2800" dirty="0"/>
              <a:t>X </a:t>
            </a:r>
            <a:r>
              <a:rPr lang="zh-TW" altLang="en-US" sz="2800" dirty="0"/>
              <a:t>獲勝</a:t>
            </a:r>
          </a:p>
        </p:txBody>
      </p:sp>
    </p:spTree>
    <p:extLst>
      <p:ext uri="{BB962C8B-B14F-4D97-AF65-F5344CB8AC3E}">
        <p14:creationId xmlns:p14="http://schemas.microsoft.com/office/powerpoint/2010/main" val="3150287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5AE47-ECA9-17CE-3791-80DCFD467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C201D2-E64D-88A0-CC62-C0D0171BC3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761" y="66159"/>
            <a:ext cx="6810139" cy="1017784"/>
          </a:xfrm>
        </p:spPr>
        <p:txBody>
          <a:bodyPr>
            <a:normAutofit/>
          </a:bodyPr>
          <a:lstStyle/>
          <a:p>
            <a:r>
              <a:rPr lang="zh-TW" altLang="en-US" dirty="0"/>
              <a:t>流程、設計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mode0</a:t>
            </a:r>
            <a:endParaRPr lang="zh-TW" altLang="en-US" dirty="0"/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C4061E2A-04F3-8637-8DD1-1650A49F2719}"/>
              </a:ext>
            </a:extLst>
          </p:cNvPr>
          <p:cNvSpPr/>
          <p:nvPr/>
        </p:nvSpPr>
        <p:spPr>
          <a:xfrm rot="10800000">
            <a:off x="7194808" y="-312410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A6C7018B-3DEE-490A-3380-2C657D0BC1AE}"/>
              </a:ext>
            </a:extLst>
          </p:cNvPr>
          <p:cNvSpPr/>
          <p:nvPr/>
        </p:nvSpPr>
        <p:spPr>
          <a:xfrm rot="16200000">
            <a:off x="7418328" y="2366647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6265C2E-E21A-9E69-97D8-D5649AD0EE97}"/>
              </a:ext>
            </a:extLst>
          </p:cNvPr>
          <p:cNvSpPr/>
          <p:nvPr/>
        </p:nvSpPr>
        <p:spPr>
          <a:xfrm>
            <a:off x="-2685393" y="1049961"/>
            <a:ext cx="8418786" cy="6796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4" name="Picture 2" descr="未提供說明。">
            <a:extLst>
              <a:ext uri="{FF2B5EF4-FFF2-40B4-BE49-F238E27FC236}">
                <a16:creationId xmlns:a16="http://schemas.microsoft.com/office/drawing/2014/main" id="{290B3986-C62A-2C0D-FF66-D20437ACA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808" y="416582"/>
            <a:ext cx="4102100" cy="546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未提供說明。">
            <a:extLst>
              <a:ext uri="{FF2B5EF4-FFF2-40B4-BE49-F238E27FC236}">
                <a16:creationId xmlns:a16="http://schemas.microsoft.com/office/drawing/2014/main" id="{1F10BCD9-0A41-E750-FBC8-8275FAFF2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435" y="3458645"/>
            <a:ext cx="2623345" cy="349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箭號: 向右 3">
            <a:extLst>
              <a:ext uri="{FF2B5EF4-FFF2-40B4-BE49-F238E27FC236}">
                <a16:creationId xmlns:a16="http://schemas.microsoft.com/office/drawing/2014/main" id="{7FB6B99F-C36E-95DA-4AD4-9CEAE75CDC4D}"/>
              </a:ext>
            </a:extLst>
          </p:cNvPr>
          <p:cNvSpPr/>
          <p:nvPr/>
        </p:nvSpPr>
        <p:spPr>
          <a:xfrm rot="19770963">
            <a:off x="6694588" y="3197551"/>
            <a:ext cx="1613581" cy="7027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FCCFE8E-4675-B059-B5F9-602BD48D76EB}"/>
              </a:ext>
            </a:extLst>
          </p:cNvPr>
          <p:cNvSpPr txBox="1"/>
          <p:nvPr/>
        </p:nvSpPr>
        <p:spPr>
          <a:xfrm>
            <a:off x="4858080" y="3415105"/>
            <a:ext cx="1972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左邊隔</a:t>
            </a:r>
            <a:r>
              <a:rPr lang="en-US" altLang="zh-TW" dirty="0"/>
              <a:t>n</a:t>
            </a:r>
            <a:r>
              <a:rPr lang="zh-TW" altLang="en-US" dirty="0"/>
              <a:t>燈沒亮就是代表</a:t>
            </a:r>
            <a:r>
              <a:rPr lang="en-US" altLang="zh-TW" dirty="0"/>
              <a:t>mode n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現在是最左邊亮，所以代表</a:t>
            </a:r>
            <a:r>
              <a:rPr lang="en-US" altLang="zh-TW" dirty="0"/>
              <a:t>mode0</a:t>
            </a:r>
            <a:endParaRPr lang="zh-TW" altLang="en-US" dirty="0"/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06A1B7C9-213A-0634-00C3-A6390173F8D2}"/>
              </a:ext>
            </a:extLst>
          </p:cNvPr>
          <p:cNvSpPr/>
          <p:nvPr/>
        </p:nvSpPr>
        <p:spPr>
          <a:xfrm rot="488803">
            <a:off x="5907557" y="2309471"/>
            <a:ext cx="3920765" cy="40250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D71D35A6-445B-43F3-BE88-838FEDEA0AED}"/>
              </a:ext>
            </a:extLst>
          </p:cNvPr>
          <p:cNvSpPr/>
          <p:nvPr/>
        </p:nvSpPr>
        <p:spPr>
          <a:xfrm rot="449746">
            <a:off x="6603617" y="1935169"/>
            <a:ext cx="4284624" cy="40624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B75BA92-376F-C963-BE7E-9F0361F8B9A7}"/>
              </a:ext>
            </a:extLst>
          </p:cNvPr>
          <p:cNvSpPr txBox="1"/>
          <p:nvPr/>
        </p:nvSpPr>
        <p:spPr>
          <a:xfrm>
            <a:off x="4226099" y="1334267"/>
            <a:ext cx="2861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玩家</a:t>
            </a:r>
            <a:r>
              <a:rPr lang="en-US" altLang="zh-TW" dirty="0"/>
              <a:t>1</a:t>
            </a:r>
            <a:r>
              <a:rPr lang="zh-TW" altLang="en-US" dirty="0"/>
              <a:t>和玩家</a:t>
            </a:r>
            <a:r>
              <a:rPr lang="en-US" altLang="zh-TW" dirty="0"/>
              <a:t>2</a:t>
            </a:r>
            <a:r>
              <a:rPr lang="zh-TW" altLang="en-US" dirty="0"/>
              <a:t>分別按下</a:t>
            </a:r>
            <a:r>
              <a:rPr lang="en-US" altLang="zh-TW" dirty="0"/>
              <a:t>PB1</a:t>
            </a:r>
            <a:r>
              <a:rPr lang="zh-TW" altLang="en-US" dirty="0"/>
              <a:t>和</a:t>
            </a:r>
            <a:r>
              <a:rPr lang="en-US" altLang="zh-TW" dirty="0"/>
              <a:t>PB4</a:t>
            </a:r>
            <a:r>
              <a:rPr lang="zh-TW" altLang="en-US" dirty="0"/>
              <a:t>開始遊戲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31D9C998-66B7-7E01-7CF4-D65C8A968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61" y="1339347"/>
            <a:ext cx="3556066" cy="5275563"/>
          </a:xfrm>
          <a:prstGeom prst="rect">
            <a:avLst/>
          </a:prstGeom>
        </p:spPr>
      </p:pic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8C67C5A2-F436-488F-CBCD-4E5EA13DA397}"/>
              </a:ext>
            </a:extLst>
          </p:cNvPr>
          <p:cNvSpPr/>
          <p:nvPr/>
        </p:nvSpPr>
        <p:spPr>
          <a:xfrm rot="20672539">
            <a:off x="2951023" y="1461973"/>
            <a:ext cx="1314174" cy="1024248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30BF74B5-1D5C-FDC0-0C2D-DFCDE38BF1C0}"/>
              </a:ext>
            </a:extLst>
          </p:cNvPr>
          <p:cNvSpPr/>
          <p:nvPr/>
        </p:nvSpPr>
        <p:spPr>
          <a:xfrm rot="204896">
            <a:off x="3452442" y="4924811"/>
            <a:ext cx="6289425" cy="291948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48A330EE-4AFF-C14D-942E-8CBAC9A374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527" y="4053655"/>
            <a:ext cx="3126098" cy="82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622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FD4AA-3834-C4E6-A076-DB6EB4EA3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870553-99DC-C930-1E2B-FE0C1CDCA8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761" y="66159"/>
            <a:ext cx="6810139" cy="1017784"/>
          </a:xfrm>
        </p:spPr>
        <p:txBody>
          <a:bodyPr>
            <a:normAutofit/>
          </a:bodyPr>
          <a:lstStyle/>
          <a:p>
            <a:r>
              <a:rPr lang="zh-TW" altLang="en-US" dirty="0"/>
              <a:t>流程、設計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mode1</a:t>
            </a:r>
            <a:endParaRPr lang="zh-TW" altLang="en-US" dirty="0"/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5F9C0D7C-C1A4-04F8-02D7-33B172B74345}"/>
              </a:ext>
            </a:extLst>
          </p:cNvPr>
          <p:cNvSpPr/>
          <p:nvPr/>
        </p:nvSpPr>
        <p:spPr>
          <a:xfrm rot="10800000">
            <a:off x="7194808" y="-312410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402E3EC0-4CA3-EE26-6843-B0B826E0680E}"/>
              </a:ext>
            </a:extLst>
          </p:cNvPr>
          <p:cNvSpPr/>
          <p:nvPr/>
        </p:nvSpPr>
        <p:spPr>
          <a:xfrm rot="16200000">
            <a:off x="7418328" y="2366647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A3BA58C-6A09-0BED-04A6-9C2727DD11DE}"/>
              </a:ext>
            </a:extLst>
          </p:cNvPr>
          <p:cNvSpPr/>
          <p:nvPr/>
        </p:nvSpPr>
        <p:spPr>
          <a:xfrm>
            <a:off x="-2685393" y="1049961"/>
            <a:ext cx="8418786" cy="6796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124" name="Picture 4" descr="未提供說明。">
            <a:extLst>
              <a:ext uri="{FF2B5EF4-FFF2-40B4-BE49-F238E27FC236}">
                <a16:creationId xmlns:a16="http://schemas.microsoft.com/office/drawing/2014/main" id="{3C5EF63F-6B80-E693-7025-E5AA579C9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1" y="1250005"/>
            <a:ext cx="4460632" cy="334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箭號: 向右 2">
            <a:extLst>
              <a:ext uri="{FF2B5EF4-FFF2-40B4-BE49-F238E27FC236}">
                <a16:creationId xmlns:a16="http://schemas.microsoft.com/office/drawing/2014/main" id="{F459FE3B-DD37-997E-E2CE-0E9C5B3FCD0A}"/>
              </a:ext>
            </a:extLst>
          </p:cNvPr>
          <p:cNvSpPr/>
          <p:nvPr/>
        </p:nvSpPr>
        <p:spPr>
          <a:xfrm rot="9886539">
            <a:off x="2922210" y="2063853"/>
            <a:ext cx="2340609" cy="3955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184633C-DBA2-DBC2-60A1-039366C4083F}"/>
              </a:ext>
            </a:extLst>
          </p:cNvPr>
          <p:cNvSpPr txBox="1"/>
          <p:nvPr/>
        </p:nvSpPr>
        <p:spPr>
          <a:xfrm>
            <a:off x="5300569" y="1455395"/>
            <a:ext cx="1590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玩家</a:t>
            </a:r>
            <a:r>
              <a:rPr lang="en-US" altLang="zh-TW" dirty="0"/>
              <a:t>1</a:t>
            </a:r>
            <a:r>
              <a:rPr lang="zh-TW" altLang="en-US" dirty="0"/>
              <a:t> 的回合</a:t>
            </a:r>
            <a:endParaRPr lang="en-US" altLang="zh-TW" dirty="0"/>
          </a:p>
          <a:p>
            <a:r>
              <a:rPr lang="zh-TW" altLang="en-US" dirty="0"/>
              <a:t>放置軍艦</a:t>
            </a:r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40F9D673-68C1-E68F-3481-981225082C49}"/>
              </a:ext>
            </a:extLst>
          </p:cNvPr>
          <p:cNvSpPr/>
          <p:nvPr/>
        </p:nvSpPr>
        <p:spPr>
          <a:xfrm rot="19289209">
            <a:off x="998794" y="2914805"/>
            <a:ext cx="935972" cy="3545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541F29F8-82AC-D7D1-BBEA-01BBEF514709}"/>
              </a:ext>
            </a:extLst>
          </p:cNvPr>
          <p:cNvSpPr/>
          <p:nvPr/>
        </p:nvSpPr>
        <p:spPr>
          <a:xfrm>
            <a:off x="-1" y="3503478"/>
            <a:ext cx="3403708" cy="24316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/>
              <a:t>顯示現在在設定哪一個軍艦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Setting 0: </a:t>
            </a:r>
            <a:r>
              <a:rPr lang="zh-TW" altLang="en-US" dirty="0"/>
              <a:t>設定</a:t>
            </a:r>
            <a:r>
              <a:rPr lang="en-US" altLang="zh-TW" dirty="0"/>
              <a:t>2*4</a:t>
            </a:r>
            <a:r>
              <a:rPr lang="zh-TW" altLang="en-US" dirty="0"/>
              <a:t>的軍艦</a:t>
            </a:r>
            <a:endParaRPr lang="en-US" altLang="zh-TW" dirty="0"/>
          </a:p>
          <a:p>
            <a:r>
              <a:rPr lang="en-US" altLang="zh-TW" dirty="0"/>
              <a:t>Setting 1: </a:t>
            </a:r>
            <a:r>
              <a:rPr lang="zh-TW" altLang="en-US" dirty="0"/>
              <a:t>設定</a:t>
            </a:r>
            <a:r>
              <a:rPr lang="en-US" altLang="zh-TW" dirty="0"/>
              <a:t>3*3</a:t>
            </a:r>
            <a:r>
              <a:rPr lang="zh-TW" altLang="en-US" dirty="0"/>
              <a:t>的軍艦</a:t>
            </a:r>
            <a:br>
              <a:rPr lang="en-US" altLang="zh-TW" dirty="0"/>
            </a:br>
            <a:endParaRPr lang="en-US" altLang="zh-TW" dirty="0"/>
          </a:p>
          <a:p>
            <a:r>
              <a:rPr lang="zh-TW" altLang="en-US" dirty="0"/>
              <a:t>規定先設置軍艦</a:t>
            </a:r>
            <a:r>
              <a:rPr lang="en-US" altLang="zh-TW" dirty="0"/>
              <a:t>0</a:t>
            </a:r>
            <a:r>
              <a:rPr lang="zh-TW" altLang="en-US" dirty="0"/>
              <a:t>再設置軍艦</a:t>
            </a:r>
            <a:r>
              <a:rPr lang="en-US" altLang="zh-TW" dirty="0"/>
              <a:t>1</a:t>
            </a:r>
            <a:br>
              <a:rPr lang="en-US" altLang="zh-TW" dirty="0"/>
            </a:br>
            <a:r>
              <a:rPr lang="zh-TW" altLang="en-US" dirty="0"/>
              <a:t>下面兩行顯示現在控制的軍艦其左上角的座標</a:t>
            </a:r>
          </a:p>
          <a:p>
            <a:pPr algn="ctr"/>
            <a:endParaRPr lang="en-US" altLang="zh-TW" dirty="0"/>
          </a:p>
        </p:txBody>
      </p:sp>
      <p:pic>
        <p:nvPicPr>
          <p:cNvPr id="5126" name="Picture 6" descr="未提供說明。">
            <a:extLst>
              <a:ext uri="{FF2B5EF4-FFF2-40B4-BE49-F238E27FC236}">
                <a16:creationId xmlns:a16="http://schemas.microsoft.com/office/drawing/2014/main" id="{A80A2726-593B-D122-5B7E-C6F3FF316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953" y="3691140"/>
            <a:ext cx="4144357" cy="310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04761880-9076-0890-E25E-A6EFC2F70544}"/>
              </a:ext>
            </a:extLst>
          </p:cNvPr>
          <p:cNvSpPr/>
          <p:nvPr/>
        </p:nvSpPr>
        <p:spPr>
          <a:xfrm rot="3038026">
            <a:off x="5122667" y="4050107"/>
            <a:ext cx="1401919" cy="520568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Col:1-8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5DD19D81-5D54-8C9E-C8B3-F7A1E7F77CBD}"/>
              </a:ext>
            </a:extLst>
          </p:cNvPr>
          <p:cNvSpPr/>
          <p:nvPr/>
        </p:nvSpPr>
        <p:spPr>
          <a:xfrm rot="5601423">
            <a:off x="4291458" y="4405120"/>
            <a:ext cx="1340211" cy="52451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Row:0-7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9B651AAC-BE5F-3ABC-C139-6E388C73D75C}"/>
              </a:ext>
            </a:extLst>
          </p:cNvPr>
          <p:cNvSpPr/>
          <p:nvPr/>
        </p:nvSpPr>
        <p:spPr>
          <a:xfrm>
            <a:off x="3845853" y="2869222"/>
            <a:ext cx="1679942" cy="89805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座標格式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Column: 1-8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Row:0-7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6F22E4C7-B8EB-5F40-F445-A98BC81D8ECB}"/>
              </a:ext>
            </a:extLst>
          </p:cNvPr>
          <p:cNvSpPr/>
          <p:nvPr/>
        </p:nvSpPr>
        <p:spPr>
          <a:xfrm>
            <a:off x="3927441" y="5812859"/>
            <a:ext cx="2362337" cy="81525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EX: 2*4</a:t>
            </a:r>
            <a:r>
              <a:rPr lang="zh-TW" altLang="en-US" dirty="0">
                <a:solidFill>
                  <a:schemeClr val="tx1"/>
                </a:solidFill>
              </a:rPr>
              <a:t>的軍艦</a:t>
            </a:r>
            <a:br>
              <a:rPr lang="en-US" altLang="zh-TW" dirty="0">
                <a:solidFill>
                  <a:schemeClr val="tx1"/>
                </a:solidFill>
              </a:rPr>
            </a:br>
            <a:r>
              <a:rPr lang="zh-TW" altLang="en-US" dirty="0">
                <a:solidFill>
                  <a:schemeClr val="tx1"/>
                </a:solidFill>
              </a:rPr>
              <a:t>其左上角的座標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col 3, row 2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5128" name="Picture 8" descr="未提供說明。">
            <a:extLst>
              <a:ext uri="{FF2B5EF4-FFF2-40B4-BE49-F238E27FC236}">
                <a16:creationId xmlns:a16="http://schemas.microsoft.com/office/drawing/2014/main" id="{EF7F0DEC-E38A-FAEA-5151-E60F224EC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478" y="2075642"/>
            <a:ext cx="4916389" cy="368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橢圓 25">
            <a:extLst>
              <a:ext uri="{FF2B5EF4-FFF2-40B4-BE49-F238E27FC236}">
                <a16:creationId xmlns:a16="http://schemas.microsoft.com/office/drawing/2014/main" id="{ABBA2B4A-E38A-84C7-D635-C786BBDA91B2}"/>
              </a:ext>
            </a:extLst>
          </p:cNvPr>
          <p:cNvSpPr/>
          <p:nvPr/>
        </p:nvSpPr>
        <p:spPr>
          <a:xfrm>
            <a:off x="7474867" y="3841626"/>
            <a:ext cx="533518" cy="4687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上</a:t>
            </a:r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79695E26-7976-D6B0-0285-992925D7169B}"/>
              </a:ext>
            </a:extLst>
          </p:cNvPr>
          <p:cNvSpPr/>
          <p:nvPr/>
        </p:nvSpPr>
        <p:spPr>
          <a:xfrm>
            <a:off x="8237289" y="4484922"/>
            <a:ext cx="533518" cy="4687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左</a:t>
            </a: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3ADB3730-B10D-42E8-0F87-200CB90F4110}"/>
              </a:ext>
            </a:extLst>
          </p:cNvPr>
          <p:cNvSpPr/>
          <p:nvPr/>
        </p:nvSpPr>
        <p:spPr>
          <a:xfrm>
            <a:off x="9051070" y="3930478"/>
            <a:ext cx="533518" cy="4687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右</a:t>
            </a: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3B94530C-8128-125A-FA17-BDE3E2D619E9}"/>
              </a:ext>
            </a:extLst>
          </p:cNvPr>
          <p:cNvSpPr/>
          <p:nvPr/>
        </p:nvSpPr>
        <p:spPr>
          <a:xfrm>
            <a:off x="8249197" y="3429000"/>
            <a:ext cx="533518" cy="4687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下</a:t>
            </a:r>
          </a:p>
        </p:txBody>
      </p:sp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35FD9EE0-6196-2875-ADAC-D1F2843EAFB5}"/>
              </a:ext>
            </a:extLst>
          </p:cNvPr>
          <p:cNvSpPr/>
          <p:nvPr/>
        </p:nvSpPr>
        <p:spPr>
          <a:xfrm rot="8758477">
            <a:off x="7738342" y="2691391"/>
            <a:ext cx="900802" cy="670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0AD76309-A08E-70FC-259C-EAB84C31418C}"/>
              </a:ext>
            </a:extLst>
          </p:cNvPr>
          <p:cNvSpPr/>
          <p:nvPr/>
        </p:nvSpPr>
        <p:spPr>
          <a:xfrm>
            <a:off x="8258320" y="1499350"/>
            <a:ext cx="2401213" cy="11228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設定好一個軍艦後按</a:t>
            </a:r>
            <a:r>
              <a:rPr lang="en-US" altLang="zh-TW" dirty="0"/>
              <a:t>PB1</a:t>
            </a:r>
            <a:r>
              <a:rPr lang="zh-TW" altLang="en-US" dirty="0"/>
              <a:t>，接著會發一聲</a:t>
            </a:r>
            <a:r>
              <a:rPr lang="en-US" altLang="zh-TW" dirty="0"/>
              <a:t>Re</a:t>
            </a:r>
            <a:r>
              <a:rPr lang="zh-TW" altLang="en-US" dirty="0"/>
              <a:t>的音</a:t>
            </a:r>
          </a:p>
        </p:txBody>
      </p:sp>
      <p:sp>
        <p:nvSpPr>
          <p:cNvPr id="33" name="箭號: 向右 32">
            <a:extLst>
              <a:ext uri="{FF2B5EF4-FFF2-40B4-BE49-F238E27FC236}">
                <a16:creationId xmlns:a16="http://schemas.microsoft.com/office/drawing/2014/main" id="{D2620A4B-4104-BB2C-8657-12F64E1FE409}"/>
              </a:ext>
            </a:extLst>
          </p:cNvPr>
          <p:cNvSpPr/>
          <p:nvPr/>
        </p:nvSpPr>
        <p:spPr>
          <a:xfrm rot="5154163">
            <a:off x="6673466" y="3048933"/>
            <a:ext cx="662918" cy="4562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C2E0E280-BD9B-0517-72A2-2CFCF386840A}"/>
              </a:ext>
            </a:extLst>
          </p:cNvPr>
          <p:cNvSpPr/>
          <p:nvPr/>
        </p:nvSpPr>
        <p:spPr>
          <a:xfrm>
            <a:off x="6375007" y="2431943"/>
            <a:ext cx="1173868" cy="41212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mode1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1298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CA3BE-5F94-D273-058D-A7D1A009D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225B45-2EC4-E961-EC9C-EDDD523B36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761" y="66159"/>
            <a:ext cx="6810139" cy="1017784"/>
          </a:xfrm>
        </p:spPr>
        <p:txBody>
          <a:bodyPr>
            <a:normAutofit/>
          </a:bodyPr>
          <a:lstStyle/>
          <a:p>
            <a:r>
              <a:rPr lang="zh-TW" altLang="en-US" dirty="0"/>
              <a:t>流程、設計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mode1</a:t>
            </a:r>
            <a:endParaRPr lang="zh-TW" altLang="en-US" dirty="0"/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E43EF72A-20C1-1D20-C06A-07C44FDF5FA1}"/>
              </a:ext>
            </a:extLst>
          </p:cNvPr>
          <p:cNvSpPr/>
          <p:nvPr/>
        </p:nvSpPr>
        <p:spPr>
          <a:xfrm rot="10800000">
            <a:off x="7194808" y="-312410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4CAE0DF9-BD22-0290-C12E-F95BA6F0A0B2}"/>
              </a:ext>
            </a:extLst>
          </p:cNvPr>
          <p:cNvSpPr/>
          <p:nvPr/>
        </p:nvSpPr>
        <p:spPr>
          <a:xfrm rot="16200000">
            <a:off x="7418328" y="2366647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B4915DE-8C6B-9D5D-FE7A-5B0CF07F8083}"/>
              </a:ext>
            </a:extLst>
          </p:cNvPr>
          <p:cNvSpPr/>
          <p:nvPr/>
        </p:nvSpPr>
        <p:spPr>
          <a:xfrm>
            <a:off x="-2685393" y="1049961"/>
            <a:ext cx="8418786" cy="6796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B008325-099C-70CE-6008-81196F518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710" y="1405561"/>
            <a:ext cx="8281538" cy="517144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595711F-FF74-8F09-A64B-92E8182F1941}"/>
              </a:ext>
            </a:extLst>
          </p:cNvPr>
          <p:cNvSpPr txBox="1"/>
          <p:nvPr/>
        </p:nvSpPr>
        <p:spPr>
          <a:xfrm>
            <a:off x="68342" y="1334441"/>
            <a:ext cx="40163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首先，程式會先幫玩家找到一個合法的位置。具體流程如下</a:t>
            </a:r>
            <a:r>
              <a:rPr lang="en-US" altLang="zh-TW" sz="2000" dirty="0"/>
              <a:t>:</a:t>
            </a:r>
          </a:p>
          <a:p>
            <a:endParaRPr lang="en-US" altLang="zh-TW" sz="2000" dirty="0"/>
          </a:p>
          <a:p>
            <a:r>
              <a:rPr lang="en-US" altLang="zh-TW" sz="2000" dirty="0"/>
              <a:t>1. </a:t>
            </a:r>
            <a:r>
              <a:rPr lang="zh-TW" altLang="en-US" sz="2000" dirty="0"/>
              <a:t>枚舉每一個位置</a:t>
            </a:r>
            <a:endParaRPr lang="en-US" altLang="zh-TW" sz="2000" dirty="0"/>
          </a:p>
          <a:p>
            <a:r>
              <a:rPr lang="en-US" altLang="zh-TW" sz="2000" dirty="0"/>
              <a:t>2. </a:t>
            </a:r>
            <a:r>
              <a:rPr lang="zh-TW" altLang="en-US" sz="2000" dirty="0"/>
              <a:t>檢查是否碰到邊界</a:t>
            </a:r>
            <a:endParaRPr lang="en-US" altLang="zh-TW" sz="2000" dirty="0"/>
          </a:p>
          <a:p>
            <a:r>
              <a:rPr lang="en-US" altLang="zh-TW" sz="2000" dirty="0"/>
              <a:t>3. </a:t>
            </a:r>
            <a:r>
              <a:rPr lang="zh-TW" altLang="en-US" sz="2000" dirty="0"/>
              <a:t>檢查是否和前一個軍艦有所重疊</a:t>
            </a:r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r>
              <a:rPr lang="zh-TW" altLang="en-US" sz="2000" dirty="0"/>
              <a:t>▼檢查重疊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AD81C70-621A-79FF-4DFF-899EA2E92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30" y="4235121"/>
            <a:ext cx="4951932" cy="226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09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7D3A6-4B96-C835-E90A-C46F61227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D0B656-8B04-A54C-6E74-CA0FAA2191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761" y="66159"/>
            <a:ext cx="6810139" cy="1017784"/>
          </a:xfrm>
        </p:spPr>
        <p:txBody>
          <a:bodyPr>
            <a:normAutofit/>
          </a:bodyPr>
          <a:lstStyle/>
          <a:p>
            <a:r>
              <a:rPr lang="zh-TW" altLang="en-US" dirty="0"/>
              <a:t>流程、設計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mode1</a:t>
            </a:r>
            <a:endParaRPr lang="zh-TW" altLang="en-US" dirty="0"/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F9A29E72-3045-4606-3143-A1ACBAF89207}"/>
              </a:ext>
            </a:extLst>
          </p:cNvPr>
          <p:cNvSpPr/>
          <p:nvPr/>
        </p:nvSpPr>
        <p:spPr>
          <a:xfrm rot="10800000">
            <a:off x="7194808" y="-312410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DBE4003B-1B34-372F-CA73-CDA699DFE368}"/>
              </a:ext>
            </a:extLst>
          </p:cNvPr>
          <p:cNvSpPr/>
          <p:nvPr/>
        </p:nvSpPr>
        <p:spPr>
          <a:xfrm rot="16200000">
            <a:off x="7418328" y="2366647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B8B9B87-B04B-27D4-D185-D8BF109FD997}"/>
              </a:ext>
            </a:extLst>
          </p:cNvPr>
          <p:cNvSpPr/>
          <p:nvPr/>
        </p:nvSpPr>
        <p:spPr>
          <a:xfrm>
            <a:off x="-2685393" y="1049961"/>
            <a:ext cx="8418786" cy="6796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A0A2F82-F0C4-41EB-37FD-FCB6222FD82F}"/>
              </a:ext>
            </a:extLst>
          </p:cNvPr>
          <p:cNvSpPr txBox="1"/>
          <p:nvPr/>
        </p:nvSpPr>
        <p:spPr>
          <a:xfrm>
            <a:off x="68342" y="1334441"/>
            <a:ext cx="401636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接著才是由玩家控制，玩家控制上下左右按鍵</a:t>
            </a:r>
            <a:r>
              <a:rPr lang="en-US" altLang="zh-TW" sz="2000" dirty="0"/>
              <a:t>(</a:t>
            </a:r>
            <a:r>
              <a:rPr lang="zh-TW" altLang="en-US" sz="2000" dirty="0"/>
              <a:t>可以看</a:t>
            </a:r>
            <a:r>
              <a:rPr lang="en-US" altLang="zh-TW" sz="2000" dirty="0"/>
              <a:t>PPT</a:t>
            </a:r>
            <a:r>
              <a:rPr lang="zh-TW" altLang="en-US" sz="2000" dirty="0"/>
              <a:t> </a:t>
            </a:r>
            <a:r>
              <a:rPr lang="en-US" altLang="zh-TW" sz="2000" dirty="0"/>
              <a:t>page 6)</a:t>
            </a:r>
            <a:r>
              <a:rPr lang="zh-TW" altLang="en-US" sz="2000" dirty="0"/>
              <a:t>來移動軍艦。</a:t>
            </a:r>
            <a:endParaRPr lang="en-US" altLang="zh-TW" sz="2000" dirty="0"/>
          </a:p>
          <a:p>
            <a:r>
              <a:rPr lang="zh-TW" altLang="en-US" sz="2000" dirty="0"/>
              <a:t>每次按下按鍵時，程式先計算出下一個位置，同時做邊界修正。</a:t>
            </a:r>
            <a:endParaRPr lang="en-US" altLang="zh-TW" sz="2000" dirty="0"/>
          </a:p>
          <a:p>
            <a:endParaRPr lang="en-US" altLang="zh-TW" sz="2000" dirty="0"/>
          </a:p>
          <a:p>
            <a:r>
              <a:rPr lang="zh-TW" altLang="en-US" sz="2000" dirty="0"/>
              <a:t>接著在和當前點矩陣盤面的其他軍艦做對比，檢查是否有重疊。有的話</a:t>
            </a:r>
            <a:r>
              <a:rPr lang="en-US" altLang="zh-TW" sz="2000" dirty="0"/>
              <a:t>(</a:t>
            </a:r>
            <a:r>
              <a:rPr lang="zh-TW" altLang="en-US" sz="2000" dirty="0"/>
              <a:t>不合法</a:t>
            </a:r>
            <a:r>
              <a:rPr lang="en-US" altLang="zh-TW" sz="2000" dirty="0"/>
              <a:t>)</a:t>
            </a:r>
            <a:r>
              <a:rPr lang="zh-TW" altLang="en-US" sz="2000" dirty="0"/>
              <a:t>直接</a:t>
            </a:r>
            <a:r>
              <a:rPr lang="en-US" altLang="zh-TW" sz="2000" dirty="0"/>
              <a:t>continue</a:t>
            </a:r>
            <a:r>
              <a:rPr lang="zh-TW" altLang="en-US" sz="2000" dirty="0"/>
              <a:t>，重新偵測按鍵。</a:t>
            </a:r>
            <a:endParaRPr lang="en-US" altLang="zh-TW" sz="2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DB7F4A5-5246-B925-1A2E-802403757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541" y="1199335"/>
            <a:ext cx="7806117" cy="531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31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5B8F8-DDD7-5340-4C72-13160C1B2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05233-EADC-D775-04AE-BA1C1AD9A6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761" y="66159"/>
            <a:ext cx="6810139" cy="1017784"/>
          </a:xfrm>
        </p:spPr>
        <p:txBody>
          <a:bodyPr>
            <a:normAutofit/>
          </a:bodyPr>
          <a:lstStyle/>
          <a:p>
            <a:r>
              <a:rPr lang="zh-TW" altLang="en-US" dirty="0"/>
              <a:t>流程、設計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mode1</a:t>
            </a:r>
            <a:endParaRPr lang="zh-TW" altLang="en-US" dirty="0"/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C0A6CB64-34F1-6E56-6F4B-2E4E85980853}"/>
              </a:ext>
            </a:extLst>
          </p:cNvPr>
          <p:cNvSpPr/>
          <p:nvPr/>
        </p:nvSpPr>
        <p:spPr>
          <a:xfrm rot="10800000">
            <a:off x="7194808" y="-312410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5C277837-748F-69CE-3562-4B10B82635B2}"/>
              </a:ext>
            </a:extLst>
          </p:cNvPr>
          <p:cNvSpPr/>
          <p:nvPr/>
        </p:nvSpPr>
        <p:spPr>
          <a:xfrm rot="16200000">
            <a:off x="7418328" y="2366647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0ED2615-3993-DA59-9114-87BC691EB128}"/>
              </a:ext>
            </a:extLst>
          </p:cNvPr>
          <p:cNvSpPr/>
          <p:nvPr/>
        </p:nvSpPr>
        <p:spPr>
          <a:xfrm>
            <a:off x="-2685393" y="1049961"/>
            <a:ext cx="8418786" cy="6796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FA388CD-B9DE-7138-4036-D1C1D11FFBD5}"/>
              </a:ext>
            </a:extLst>
          </p:cNvPr>
          <p:cNvSpPr txBox="1"/>
          <p:nvPr/>
        </p:nvSpPr>
        <p:spPr>
          <a:xfrm>
            <a:off x="68342" y="1334441"/>
            <a:ext cx="40163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如果合法，那刪除原本在點矩陣陣列裡儲存的點，接著畫上新區域的點。</a:t>
            </a:r>
            <a:endParaRPr lang="en-US" altLang="zh-TW" sz="2000" dirty="0"/>
          </a:p>
          <a:p>
            <a:endParaRPr lang="en-US" altLang="zh-TW" sz="2000" dirty="0"/>
          </a:p>
          <a:p>
            <a:r>
              <a:rPr lang="zh-TW" altLang="en-US" sz="2000" dirty="0"/>
              <a:t>處理完軍艦移動後，顯示陣列裡的資料在點矩陣上。這裡是顯示在第</a:t>
            </a:r>
            <a:r>
              <a:rPr lang="en-US" altLang="zh-TW" sz="2000" dirty="0"/>
              <a:t>2</a:t>
            </a:r>
            <a:r>
              <a:rPr lang="zh-TW" altLang="en-US" sz="2000" dirty="0"/>
              <a:t>個點矩陣上。</a:t>
            </a:r>
            <a:endParaRPr lang="en-US" altLang="zh-TW" sz="2000" dirty="0"/>
          </a:p>
          <a:p>
            <a:r>
              <a:rPr lang="zh-TW" altLang="en-US" sz="2000" dirty="0"/>
              <a:t>兩個軍艦都設定好後轉到</a:t>
            </a:r>
            <a:r>
              <a:rPr lang="en-US" altLang="zh-TW" sz="2000" dirty="0"/>
              <a:t>mode2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9E9022-9B0D-B9E2-0D36-2632AEE21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110" y="1335965"/>
            <a:ext cx="8378947" cy="456030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E5B34AF-AB93-BEE8-C404-8AC7BF826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1503"/>
            <a:ext cx="4443065" cy="287528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9913288-69F8-1545-2C9B-F7FF94912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7407" y="2373278"/>
            <a:ext cx="5432433" cy="685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135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307</TotalTime>
  <Words>1260</Words>
  <Application>Microsoft Office PowerPoint</Application>
  <PresentationFormat>寬螢幕</PresentationFormat>
  <Paragraphs>177</Paragraphs>
  <Slides>22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佈景主題</vt:lpstr>
      <vt:lpstr>2024 Final Project 軍艦棋(海戰棋) 實作</vt:lpstr>
      <vt:lpstr>軍艦棋 介紹</vt:lpstr>
      <vt:lpstr>規格、佈線</vt:lpstr>
      <vt:lpstr>流程、設計</vt:lpstr>
      <vt:lpstr>流程、設計: mode0</vt:lpstr>
      <vt:lpstr>流程、設計: mode1</vt:lpstr>
      <vt:lpstr>流程、設計: mode1</vt:lpstr>
      <vt:lpstr>流程、設計: mode1</vt:lpstr>
      <vt:lpstr>流程、設計: mode1</vt:lpstr>
      <vt:lpstr>流程、設計: mode2</vt:lpstr>
      <vt:lpstr>流程、設計: mode2</vt:lpstr>
      <vt:lpstr>流程、設計: mode3</vt:lpstr>
      <vt:lpstr>流程、設計: mode3</vt:lpstr>
      <vt:lpstr>流程、設計: mode3</vt:lpstr>
      <vt:lpstr>流程、設計: mode3</vt:lpstr>
      <vt:lpstr>流程、設計: mode3</vt:lpstr>
      <vt:lpstr>流程、設計: mode3</vt:lpstr>
      <vt:lpstr>流程、設計: mode4</vt:lpstr>
      <vt:lpstr>流程、設計: mode4</vt:lpstr>
      <vt:lpstr>流程、設計: mode5</vt:lpstr>
      <vt:lpstr>流程、設計: mode5</vt:lpstr>
      <vt:lpstr>Demo Video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cbu524@outlook.com</dc:creator>
  <cp:lastModifiedBy>cbu524@outlook.com</cp:lastModifiedBy>
  <cp:revision>20</cp:revision>
  <dcterms:created xsi:type="dcterms:W3CDTF">2024-12-24T14:56:53Z</dcterms:created>
  <dcterms:modified xsi:type="dcterms:W3CDTF">2024-12-25T08:36:53Z</dcterms:modified>
</cp:coreProperties>
</file>